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7"/>
  </p:notesMasterIdLst>
  <p:sldIdLst>
    <p:sldId id="256" r:id="rId2"/>
    <p:sldId id="257" r:id="rId3"/>
    <p:sldId id="269" r:id="rId4"/>
    <p:sldId id="1401" r:id="rId5"/>
    <p:sldId id="1398" r:id="rId6"/>
    <p:sldId id="1399" r:id="rId7"/>
    <p:sldId id="258" r:id="rId8"/>
    <p:sldId id="261" r:id="rId9"/>
    <p:sldId id="259" r:id="rId10"/>
    <p:sldId id="260" r:id="rId11"/>
    <p:sldId id="262" r:id="rId12"/>
    <p:sldId id="266" r:id="rId13"/>
    <p:sldId id="264" r:id="rId14"/>
    <p:sldId id="265" r:id="rId15"/>
    <p:sldId id="1440" r:id="rId16"/>
    <p:sldId id="267" r:id="rId17"/>
    <p:sldId id="268" r:id="rId18"/>
    <p:sldId id="270" r:id="rId19"/>
    <p:sldId id="272" r:id="rId20"/>
    <p:sldId id="1431" r:id="rId21"/>
    <p:sldId id="271" r:id="rId22"/>
    <p:sldId id="1434" r:id="rId23"/>
    <p:sldId id="1435" r:id="rId24"/>
    <p:sldId id="1436" r:id="rId25"/>
    <p:sldId id="1418" r:id="rId26"/>
    <p:sldId id="1419" r:id="rId27"/>
    <p:sldId id="1432" r:id="rId28"/>
    <p:sldId id="1420" r:id="rId29"/>
    <p:sldId id="1422" r:id="rId30"/>
    <p:sldId id="1433" r:id="rId31"/>
    <p:sldId id="1442" r:id="rId32"/>
    <p:sldId id="1425" r:id="rId33"/>
    <p:sldId id="276" r:id="rId34"/>
    <p:sldId id="1402" r:id="rId35"/>
    <p:sldId id="280" r:id="rId36"/>
    <p:sldId id="1407" r:id="rId37"/>
    <p:sldId id="1409" r:id="rId38"/>
    <p:sldId id="278" r:id="rId39"/>
    <p:sldId id="279" r:id="rId40"/>
    <p:sldId id="1437" r:id="rId41"/>
    <p:sldId id="1438" r:id="rId42"/>
    <p:sldId id="1439" r:id="rId43"/>
    <p:sldId id="1410" r:id="rId44"/>
    <p:sldId id="1403" r:id="rId45"/>
    <p:sldId id="282" r:id="rId46"/>
    <p:sldId id="281" r:id="rId47"/>
    <p:sldId id="1404" r:id="rId48"/>
    <p:sldId id="1459" r:id="rId49"/>
    <p:sldId id="1451" r:id="rId50"/>
    <p:sldId id="1450" r:id="rId51"/>
    <p:sldId id="1441" r:id="rId52"/>
    <p:sldId id="1108" r:id="rId53"/>
    <p:sldId id="284" r:id="rId54"/>
    <p:sldId id="1411" r:id="rId55"/>
    <p:sldId id="1426" r:id="rId56"/>
    <p:sldId id="338" r:id="rId57"/>
    <p:sldId id="1412" r:id="rId58"/>
    <p:sldId id="1445" r:id="rId59"/>
    <p:sldId id="366" r:id="rId60"/>
    <p:sldId id="373" r:id="rId61"/>
    <p:sldId id="1414" r:id="rId62"/>
    <p:sldId id="1458" r:id="rId63"/>
    <p:sldId id="329" r:id="rId64"/>
    <p:sldId id="1415" r:id="rId65"/>
    <p:sldId id="361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92D050"/>
    <a:srgbClr val="F68620"/>
    <a:srgbClr val="BFE0E4"/>
    <a:srgbClr val="6E0F6C"/>
    <a:srgbClr val="7030A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7" autoAdjust="0"/>
    <p:restoredTop sz="89286" autoAdjust="0"/>
  </p:normalViewPr>
  <p:slideViewPr>
    <p:cSldViewPr snapToGrid="0" snapToObjects="1">
      <p:cViewPr varScale="1">
        <p:scale>
          <a:sx n="78" d="100"/>
          <a:sy n="78" d="100"/>
        </p:scale>
        <p:origin x="1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18CB22-743D-49F8-8B14-5F24103A9E12}" type="datetimeFigureOut">
              <a:rPr lang="zh-CN" altLang="en-US" smtClean="0"/>
              <a:t>2019/11/7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93628-CA10-40BD-8933-8E37234A24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54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ABC3F-A996-49A5-B70A-3BFDD9B2BF8C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012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5" name="投影片圖像版面配置區 1">
            <a:extLst>
              <a:ext uri="{FF2B5EF4-FFF2-40B4-BE49-F238E27FC236}">
                <a16:creationId xmlns:a16="http://schemas.microsoft.com/office/drawing/2014/main" id="{FBF00527-F103-1B4E-B015-47E1BB632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5026" name="備忘稿版面配置區 2">
            <a:extLst>
              <a:ext uri="{FF2B5EF4-FFF2-40B4-BE49-F238E27FC236}">
                <a16:creationId xmlns:a16="http://schemas.microsoft.com/office/drawing/2014/main" id="{5F8775C5-0205-E04F-92BA-2EE26965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25027" name="頁首版面配置區 3">
            <a:extLst>
              <a:ext uri="{FF2B5EF4-FFF2-40B4-BE49-F238E27FC236}">
                <a16:creationId xmlns:a16="http://schemas.microsoft.com/office/drawing/2014/main" id="{53853142-1EE7-0C4A-B2F8-0C8C11BE34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300">
                <a:latin typeface="Arial" panose="020B0604020202020204" pitchFamily="34" charset="0"/>
              </a:rPr>
              <a:t>Ren-Bao Liu (CUHK Physics)</a:t>
            </a:r>
          </a:p>
        </p:txBody>
      </p:sp>
      <p:sp>
        <p:nvSpPr>
          <p:cNvPr id="1025028" name="日期版面配置區 4">
            <a:extLst>
              <a:ext uri="{FF2B5EF4-FFF2-40B4-BE49-F238E27FC236}">
                <a16:creationId xmlns:a16="http://schemas.microsoft.com/office/drawing/2014/main" id="{26CB4F98-3547-FD47-BA97-F0420CF5FF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1300">
                <a:latin typeface="Arial" panose="020B0604020202020204" pitchFamily="34" charset="0"/>
              </a:rPr>
              <a:t>2008/12/02</a:t>
            </a:r>
            <a:endParaRPr lang="en-US" altLang="zh-TW" sz="1300">
              <a:latin typeface="Arial" panose="020B0604020202020204" pitchFamily="34" charset="0"/>
            </a:endParaRPr>
          </a:p>
        </p:txBody>
      </p:sp>
      <p:sp>
        <p:nvSpPr>
          <p:cNvPr id="1025029" name="頁尾版面配置區 5">
            <a:extLst>
              <a:ext uri="{FF2B5EF4-FFF2-40B4-BE49-F238E27FC236}">
                <a16:creationId xmlns:a16="http://schemas.microsoft.com/office/drawing/2014/main" id="{5E8D1772-1EB8-8342-891C-FEA513ED72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300">
                <a:latin typeface="Arial" panose="020B0604020202020204" pitchFamily="34" charset="0"/>
              </a:rPr>
              <a:t>Lecture @ Fudan</a:t>
            </a:r>
          </a:p>
        </p:txBody>
      </p:sp>
      <p:sp>
        <p:nvSpPr>
          <p:cNvPr id="1025030" name="投影片編號版面配置區 6">
            <a:extLst>
              <a:ext uri="{FF2B5EF4-FFF2-40B4-BE49-F238E27FC236}">
                <a16:creationId xmlns:a16="http://schemas.microsoft.com/office/drawing/2014/main" id="{10D94ABA-051C-1545-BE78-83DD16AA2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13A1CC5-DA4E-9A40-A720-914381CD1E71}" type="slidenum">
              <a:rPr lang="en-US" altLang="zh-TW" sz="1300">
                <a:latin typeface="Arial" panose="020B0604020202020204" pitchFamily="34" charset="0"/>
              </a:rPr>
              <a:pPr/>
              <a:t>52</a:t>
            </a:fld>
            <a:endParaRPr lang="en-US" altLang="zh-TW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004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T2</a:t>
            </a:r>
            <a:r>
              <a:rPr kumimoji="1" lang="zh-CN" altLang="en-US" dirty="0"/>
              <a:t>才是保持量子比特的一个极限时间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93628-CA10-40BD-8933-8E37234A2466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199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那就完成了。。。。但是我们必须考虑退相干的效应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93628-CA10-40BD-8933-8E37234A2466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89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NV</a:t>
            </a:r>
            <a:r>
              <a:rPr lang="zh-CN" altLang="en-US" dirty="0"/>
              <a:t>电子自旋有着良好的性质，而且在实验可以方便地操控，因此已经产生了一系列的应用，如扫描磁探测，利用纳米金刚石进行温度等不同物理量的探测，可扩展的量子计算，通过自旋光子纠缠可以实现量子网络，最后也是这里重点介绍的是纳米磁探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en-US" altLang="zh-CN" baseline="0" dirty="0"/>
              <a:t> senor we used is NV center. It’s a nice system and has a plenty of applications,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BFA0B-5A7C-431A-8EBC-913C2623F7CA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827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NV</a:t>
            </a:r>
            <a:r>
              <a:rPr lang="zh-CN" altLang="en-US" dirty="0"/>
              <a:t>电子自旋有着良好的性质，而且在实验可以方便地操控，因此已经产生了一系列的应用，如扫描磁探测，利用纳米金刚石进行温度等不同物理量的探测，可扩展的量子计算，通过自旋光子纠缠可以实现量子网络，最后也是这里重点介绍的是纳米磁探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en-US" altLang="zh-CN" baseline="0" dirty="0"/>
              <a:t> senor we used is NV center. It’s a nice system and has a plenty of applications, 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0BFA0B-5A7C-431A-8EBC-913C2623F7CA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701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93628-CA10-40BD-8933-8E37234A2466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8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ABC3F-A996-49A5-B70A-3BFDD9B2BF8C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85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源极（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）、闸（栅）极（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）和漏极（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93628-CA10-40BD-8933-8E37234A246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051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那么我们如何建立一个计算机呢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93628-CA10-40BD-8933-8E37234A246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362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量子比特必须要满足一定的特性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93628-CA10-40BD-8933-8E37234A246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39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93628-CA10-40BD-8933-8E37234A246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259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5" name="投影片圖像版面配置區 1">
            <a:extLst>
              <a:ext uri="{FF2B5EF4-FFF2-40B4-BE49-F238E27FC236}">
                <a16:creationId xmlns:a16="http://schemas.microsoft.com/office/drawing/2014/main" id="{FBF00527-F103-1B4E-B015-47E1BB632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5026" name="備忘稿版面配置區 2">
            <a:extLst>
              <a:ext uri="{FF2B5EF4-FFF2-40B4-BE49-F238E27FC236}">
                <a16:creationId xmlns:a16="http://schemas.microsoft.com/office/drawing/2014/main" id="{5F8775C5-0205-E04F-92BA-2EE26965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25027" name="頁首版面配置區 3">
            <a:extLst>
              <a:ext uri="{FF2B5EF4-FFF2-40B4-BE49-F238E27FC236}">
                <a16:creationId xmlns:a16="http://schemas.microsoft.com/office/drawing/2014/main" id="{53853142-1EE7-0C4A-B2F8-0C8C11BE34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300">
                <a:latin typeface="Arial" panose="020B0604020202020204" pitchFamily="34" charset="0"/>
              </a:rPr>
              <a:t>Ren-Bao Liu (CUHK Physics)</a:t>
            </a:r>
          </a:p>
        </p:txBody>
      </p:sp>
      <p:sp>
        <p:nvSpPr>
          <p:cNvPr id="1025028" name="日期版面配置區 4">
            <a:extLst>
              <a:ext uri="{FF2B5EF4-FFF2-40B4-BE49-F238E27FC236}">
                <a16:creationId xmlns:a16="http://schemas.microsoft.com/office/drawing/2014/main" id="{26CB4F98-3547-FD47-BA97-F0420CF5FF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1300">
                <a:latin typeface="Arial" panose="020B0604020202020204" pitchFamily="34" charset="0"/>
              </a:rPr>
              <a:t>2008/12/02</a:t>
            </a:r>
            <a:endParaRPr lang="en-US" altLang="zh-TW" sz="1300">
              <a:latin typeface="Arial" panose="020B0604020202020204" pitchFamily="34" charset="0"/>
            </a:endParaRPr>
          </a:p>
        </p:txBody>
      </p:sp>
      <p:sp>
        <p:nvSpPr>
          <p:cNvPr id="1025029" name="頁尾版面配置區 5">
            <a:extLst>
              <a:ext uri="{FF2B5EF4-FFF2-40B4-BE49-F238E27FC236}">
                <a16:creationId xmlns:a16="http://schemas.microsoft.com/office/drawing/2014/main" id="{5E8D1772-1EB8-8342-891C-FEA513ED72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300">
                <a:latin typeface="Arial" panose="020B0604020202020204" pitchFamily="34" charset="0"/>
              </a:rPr>
              <a:t>Lecture @ Fudan</a:t>
            </a:r>
          </a:p>
        </p:txBody>
      </p:sp>
      <p:sp>
        <p:nvSpPr>
          <p:cNvPr id="1025030" name="投影片編號版面配置區 6">
            <a:extLst>
              <a:ext uri="{FF2B5EF4-FFF2-40B4-BE49-F238E27FC236}">
                <a16:creationId xmlns:a16="http://schemas.microsoft.com/office/drawing/2014/main" id="{10D94ABA-051C-1545-BE78-83DD16AA2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13A1CC5-DA4E-9A40-A720-914381CD1E71}" type="slidenum">
              <a:rPr lang="en-US" altLang="zh-TW" sz="1300">
                <a:latin typeface="Arial" panose="020B0604020202020204" pitchFamily="34" charset="0"/>
              </a:rPr>
              <a:pPr/>
              <a:t>49</a:t>
            </a:fld>
            <a:endParaRPr lang="en-US" altLang="zh-TW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026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5" name="投影片圖像版面配置區 1">
            <a:extLst>
              <a:ext uri="{FF2B5EF4-FFF2-40B4-BE49-F238E27FC236}">
                <a16:creationId xmlns:a16="http://schemas.microsoft.com/office/drawing/2014/main" id="{FBF00527-F103-1B4E-B015-47E1BB632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5026" name="備忘稿版面配置區 2">
            <a:extLst>
              <a:ext uri="{FF2B5EF4-FFF2-40B4-BE49-F238E27FC236}">
                <a16:creationId xmlns:a16="http://schemas.microsoft.com/office/drawing/2014/main" id="{5F8775C5-0205-E04F-92BA-2EE26965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25027" name="頁首版面配置區 3">
            <a:extLst>
              <a:ext uri="{FF2B5EF4-FFF2-40B4-BE49-F238E27FC236}">
                <a16:creationId xmlns:a16="http://schemas.microsoft.com/office/drawing/2014/main" id="{53853142-1EE7-0C4A-B2F8-0C8C11BE34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300">
                <a:latin typeface="Arial" panose="020B0604020202020204" pitchFamily="34" charset="0"/>
              </a:rPr>
              <a:t>Ren-Bao Liu (CUHK Physics)</a:t>
            </a:r>
          </a:p>
        </p:txBody>
      </p:sp>
      <p:sp>
        <p:nvSpPr>
          <p:cNvPr id="1025028" name="日期版面配置區 4">
            <a:extLst>
              <a:ext uri="{FF2B5EF4-FFF2-40B4-BE49-F238E27FC236}">
                <a16:creationId xmlns:a16="http://schemas.microsoft.com/office/drawing/2014/main" id="{26CB4F98-3547-FD47-BA97-F0420CF5FF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1300">
                <a:latin typeface="Arial" panose="020B0604020202020204" pitchFamily="34" charset="0"/>
              </a:rPr>
              <a:t>2008/12/02</a:t>
            </a:r>
            <a:endParaRPr lang="en-US" altLang="zh-TW" sz="1300">
              <a:latin typeface="Arial" panose="020B0604020202020204" pitchFamily="34" charset="0"/>
            </a:endParaRPr>
          </a:p>
        </p:txBody>
      </p:sp>
      <p:sp>
        <p:nvSpPr>
          <p:cNvPr id="1025029" name="頁尾版面配置區 5">
            <a:extLst>
              <a:ext uri="{FF2B5EF4-FFF2-40B4-BE49-F238E27FC236}">
                <a16:creationId xmlns:a16="http://schemas.microsoft.com/office/drawing/2014/main" id="{5E8D1772-1EB8-8342-891C-FEA513ED72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300">
                <a:latin typeface="Arial" panose="020B0604020202020204" pitchFamily="34" charset="0"/>
              </a:rPr>
              <a:t>Lecture @ Fudan</a:t>
            </a:r>
          </a:p>
        </p:txBody>
      </p:sp>
      <p:sp>
        <p:nvSpPr>
          <p:cNvPr id="1025030" name="投影片編號版面配置區 6">
            <a:extLst>
              <a:ext uri="{FF2B5EF4-FFF2-40B4-BE49-F238E27FC236}">
                <a16:creationId xmlns:a16="http://schemas.microsoft.com/office/drawing/2014/main" id="{10D94ABA-051C-1545-BE78-83DD16AA2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13A1CC5-DA4E-9A40-A720-914381CD1E71}" type="slidenum">
              <a:rPr lang="en-US" altLang="zh-TW" sz="1300">
                <a:latin typeface="Arial" panose="020B0604020202020204" pitchFamily="34" charset="0"/>
              </a:rPr>
              <a:pPr/>
              <a:t>50</a:t>
            </a:fld>
            <a:endParaRPr lang="en-US" altLang="zh-TW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51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025" name="投影片圖像版面配置區 1">
            <a:extLst>
              <a:ext uri="{FF2B5EF4-FFF2-40B4-BE49-F238E27FC236}">
                <a16:creationId xmlns:a16="http://schemas.microsoft.com/office/drawing/2014/main" id="{FBF00527-F103-1B4E-B015-47E1BB632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025026" name="備忘稿版面配置區 2">
            <a:extLst>
              <a:ext uri="{FF2B5EF4-FFF2-40B4-BE49-F238E27FC236}">
                <a16:creationId xmlns:a16="http://schemas.microsoft.com/office/drawing/2014/main" id="{5F8775C5-0205-E04F-92BA-2EE26965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1025027" name="頁首版面配置區 3">
            <a:extLst>
              <a:ext uri="{FF2B5EF4-FFF2-40B4-BE49-F238E27FC236}">
                <a16:creationId xmlns:a16="http://schemas.microsoft.com/office/drawing/2014/main" id="{53853142-1EE7-0C4A-B2F8-0C8C11BE34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300">
                <a:latin typeface="Arial" panose="020B0604020202020204" pitchFamily="34" charset="0"/>
              </a:rPr>
              <a:t>Ren-Bao Liu (CUHK Physics)</a:t>
            </a:r>
          </a:p>
        </p:txBody>
      </p:sp>
      <p:sp>
        <p:nvSpPr>
          <p:cNvPr id="1025028" name="日期版面配置區 4">
            <a:extLst>
              <a:ext uri="{FF2B5EF4-FFF2-40B4-BE49-F238E27FC236}">
                <a16:creationId xmlns:a16="http://schemas.microsoft.com/office/drawing/2014/main" id="{26CB4F98-3547-FD47-BA97-F0420CF5FF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zh-TW" altLang="en-US" sz="1300">
                <a:latin typeface="Arial" panose="020B0604020202020204" pitchFamily="34" charset="0"/>
              </a:rPr>
              <a:t>2008/12/02</a:t>
            </a:r>
            <a:endParaRPr lang="en-US" altLang="zh-TW" sz="1300">
              <a:latin typeface="Arial" panose="020B0604020202020204" pitchFamily="34" charset="0"/>
            </a:endParaRPr>
          </a:p>
        </p:txBody>
      </p:sp>
      <p:sp>
        <p:nvSpPr>
          <p:cNvPr id="1025029" name="頁尾版面配置區 5">
            <a:extLst>
              <a:ext uri="{FF2B5EF4-FFF2-40B4-BE49-F238E27FC236}">
                <a16:creationId xmlns:a16="http://schemas.microsoft.com/office/drawing/2014/main" id="{5E8D1772-1EB8-8342-891C-FEA513ED72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300">
                <a:latin typeface="Arial" panose="020B0604020202020204" pitchFamily="34" charset="0"/>
              </a:rPr>
              <a:t>Lecture @ Fudan</a:t>
            </a:r>
          </a:p>
        </p:txBody>
      </p:sp>
      <p:sp>
        <p:nvSpPr>
          <p:cNvPr id="1025030" name="投影片編號版面配置區 6">
            <a:extLst>
              <a:ext uri="{FF2B5EF4-FFF2-40B4-BE49-F238E27FC236}">
                <a16:creationId xmlns:a16="http://schemas.microsoft.com/office/drawing/2014/main" id="{10D94ABA-051C-1545-BE78-83DD16AA2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667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667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fld id="{D13A1CC5-DA4E-9A40-A720-914381CD1E71}" type="slidenum">
              <a:rPr lang="en-US" altLang="zh-TW" sz="1300">
                <a:latin typeface="Arial" panose="020B0604020202020204" pitchFamily="34" charset="0"/>
              </a:rPr>
              <a:pPr/>
              <a:t>51</a:t>
            </a:fld>
            <a:endParaRPr lang="en-US" altLang="zh-TW" sz="13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659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894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80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662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5583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43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47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5037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050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7719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55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408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8512B-5736-8A4C-AD4D-53AD002FD14E}" type="datetimeFigureOut">
              <a:rPr kumimoji="1" lang="zh-CN" altLang="en-US" smtClean="0"/>
              <a:t>2019/11/7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52505-2C29-EA48-B859-1B055AE2922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83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7.png"/><Relationship Id="rId5" Type="http://schemas.openxmlformats.org/officeDocument/2006/relationships/hyperlink" Target="https://www.youtube.com/watch?v=g9NAUPbqAvE" TargetMode="Externa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jp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01.png"/><Relationship Id="rId7" Type="http://schemas.openxmlformats.org/officeDocument/2006/relationships/image" Target="../media/image5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550.png"/><Relationship Id="rId10" Type="http://schemas.microsoft.com/office/2007/relationships/hdphoto" Target="../media/hdphoto1.wdp"/><Relationship Id="rId4" Type="http://schemas.openxmlformats.org/officeDocument/2006/relationships/image" Target="../media/image58.png"/><Relationship Id="rId9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GIF"/><Relationship Id="rId4" Type="http://schemas.openxmlformats.org/officeDocument/2006/relationships/image" Target="../media/image6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hyperlink" Target="http://en.wikipedia.org/wiki/Image:CharlesBabbage.jpg" TargetMode="External"/><Relationship Id="rId7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480.png"/><Relationship Id="rId7" Type="http://schemas.openxmlformats.org/officeDocument/2006/relationships/image" Target="../media/image50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70.png"/><Relationship Id="rId4" Type="http://schemas.openxmlformats.org/officeDocument/2006/relationships/image" Target="../media/image74.png"/><Relationship Id="rId9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6.png"/><Relationship Id="rId4" Type="http://schemas.openxmlformats.org/officeDocument/2006/relationships/image" Target="../media/image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7.png"/><Relationship Id="rId4" Type="http://schemas.openxmlformats.org/officeDocument/2006/relationships/image" Target="../media/image1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3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13" Type="http://schemas.openxmlformats.org/officeDocument/2006/relationships/image" Target="../media/image87.png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2.emf"/><Relationship Id="rId17" Type="http://schemas.openxmlformats.org/officeDocument/2006/relationships/image" Target="../media/image84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6.bin"/><Relationship Id="rId20" Type="http://schemas.openxmlformats.org/officeDocument/2006/relationships/image" Target="../media/image96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79.e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image" Target="../media/image83.emf"/><Relationship Id="rId10" Type="http://schemas.openxmlformats.org/officeDocument/2006/relationships/image" Target="../media/image81.emf"/><Relationship Id="rId19" Type="http://schemas.openxmlformats.org/officeDocument/2006/relationships/image" Target="../media/image85.emf"/><Relationship Id="rId4" Type="http://schemas.openxmlformats.org/officeDocument/2006/relationships/image" Target="../media/image86.emf"/><Relationship Id="rId9" Type="http://schemas.openxmlformats.org/officeDocument/2006/relationships/oleObject" Target="../embeddings/oleObject3.bin"/><Relationship Id="rId14" Type="http://schemas.openxmlformats.org/officeDocument/2006/relationships/oleObject" Target="../embeddings/oleObject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8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hyperlink" Target="https://en.wikipedia.org/wiki/Deutsch%E2%80%93Jozsa_algorithm" TargetMode="Externa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7" Type="http://schemas.openxmlformats.org/officeDocument/2006/relationships/image" Target="../media/image8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0.png"/><Relationship Id="rId5" Type="http://schemas.openxmlformats.org/officeDocument/2006/relationships/image" Target="../media/image850.png"/><Relationship Id="rId9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910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107.png"/><Relationship Id="rId5" Type="http://schemas.openxmlformats.org/officeDocument/2006/relationships/image" Target="../media/image890.png"/><Relationship Id="rId10" Type="http://schemas.openxmlformats.org/officeDocument/2006/relationships/image" Target="../media/image106.png"/><Relationship Id="rId4" Type="http://schemas.openxmlformats.org/officeDocument/2006/relationships/image" Target="../media/image1.jpg"/><Relationship Id="rId9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png"/><Relationship Id="rId9" Type="http://schemas.openxmlformats.org/officeDocument/2006/relationships/image" Target="../media/image1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.jp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hyperlink" Target="mailto:hp@nju.edu.cn" TargetMode="External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4203C-887F-2843-BD50-6FB42718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655762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单电子固态量子计算实验</a:t>
            </a:r>
            <a:endParaRPr kumimoji="1" lang="zh-CN" altLang="en-US" sz="5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052A010-C786-0C42-AA18-F08F05601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944910"/>
          </a:xfrm>
        </p:spPr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黄璞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孔熙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磁共振与量子精密测量实验室</a:t>
            </a:r>
          </a:p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5A63B2-AFDF-9E44-AAD9-7A82D947437F}"/>
              </a:ext>
            </a:extLst>
          </p:cNvPr>
          <p:cNvSpPr txBox="1"/>
          <p:nvPr/>
        </p:nvSpPr>
        <p:spPr>
          <a:xfrm>
            <a:off x="2931166" y="4885151"/>
            <a:ext cx="32816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Department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of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Physics</a:t>
            </a:r>
          </a:p>
          <a:p>
            <a:pPr algn="ctr"/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Nanjing</a:t>
            </a:r>
            <a:r>
              <a:rPr kumimoji="1" lang="zh-CN" altLang="en-US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University</a:t>
            </a:r>
          </a:p>
          <a:p>
            <a:pPr algn="ctr"/>
            <a:endParaRPr kumimoji="1" lang="en-US" altLang="zh-CN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2019-2020</a:t>
            </a:r>
            <a:endParaRPr kumimoji="1" lang="zh-CN" altLang="en-US" sz="24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64E6DFC-60D3-BC49-9C68-EA716CD9D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4173" y="181081"/>
            <a:ext cx="1320135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282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量子计算机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7E93CFB-F9AA-4FDC-A9D5-EFD99B009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213" y="1590581"/>
            <a:ext cx="5014236" cy="333257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9B3BEB4-D060-4C0E-856D-09F67A222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009" y="5419298"/>
            <a:ext cx="4333267" cy="89519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5CC9F0D-8C67-40BC-B275-66C5EF881A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7" y="1657147"/>
            <a:ext cx="3307070" cy="4785919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431D46F-29F8-460E-9E6D-15605D137422}"/>
              </a:ext>
            </a:extLst>
          </p:cNvPr>
          <p:cNvSpPr/>
          <p:nvPr/>
        </p:nvSpPr>
        <p:spPr>
          <a:xfrm>
            <a:off x="4413284" y="5866896"/>
            <a:ext cx="4459859" cy="5271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54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量子计算机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B1A650-092A-4118-B272-D56909467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83" y="2409645"/>
            <a:ext cx="4452687" cy="3734511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D6EE2C7-F75F-48E9-BA25-939CE479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546"/>
            <a:ext cx="7886700" cy="473442"/>
          </a:xfrm>
        </p:spPr>
        <p:txBody>
          <a:bodyPr/>
          <a:lstStyle/>
          <a:p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量子模拟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2D50C34-4AF0-A948-93F5-006859D08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039838"/>
            <a:ext cx="3082277" cy="208998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6877A27-0566-F74E-805D-49DEB1759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276901"/>
            <a:ext cx="3082277" cy="20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量子计算机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量子加速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D6EE2C7-F75F-48E9-BA25-939CE479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546"/>
            <a:ext cx="7886700" cy="473442"/>
          </a:xfrm>
        </p:spPr>
        <p:txBody>
          <a:bodyPr/>
          <a:lstStyle/>
          <a:p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量子加速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18" name="内容占位符 6">
            <a:extLst>
              <a:ext uri="{FF2B5EF4-FFF2-40B4-BE49-F238E27FC236}">
                <a16:creationId xmlns:a16="http://schemas.microsoft.com/office/drawing/2014/main" id="{C5690624-D1A9-4878-B234-53BDBCF5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73" y="2125526"/>
            <a:ext cx="3757440" cy="87599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B95F04D-C76C-4E9D-A2C3-BC3FB3708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911" y="2124794"/>
            <a:ext cx="4198298" cy="156204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FB0D2CE-3BDB-4082-AA70-595A51430A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68"/>
          <a:stretch>
            <a:fillRect/>
          </a:stretch>
        </p:blipFill>
        <p:spPr>
          <a:xfrm>
            <a:off x="3507200" y="4301121"/>
            <a:ext cx="4910659" cy="219175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AE090FF-B75B-460D-9E6A-AB01DED67008}"/>
              </a:ext>
            </a:extLst>
          </p:cNvPr>
          <p:cNvSpPr/>
          <p:nvPr/>
        </p:nvSpPr>
        <p:spPr>
          <a:xfrm>
            <a:off x="1268942" y="4556615"/>
            <a:ext cx="1682420" cy="875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333333"/>
                </a:solidFill>
                <a:latin typeface="Helvetica Neue"/>
              </a:rPr>
              <a:t>Quantum </a:t>
            </a:r>
          </a:p>
          <a:p>
            <a:r>
              <a:rPr lang="en-US" altLang="zh-CN" sz="2800" b="1" dirty="0">
                <a:solidFill>
                  <a:srgbClr val="333333"/>
                </a:solidFill>
                <a:latin typeface="Helvetica Neue"/>
              </a:rPr>
              <a:t>Processor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165A269-34B4-4687-9A45-207A18A7C047}"/>
                  </a:ext>
                </a:extLst>
              </p:cNvPr>
              <p:cNvSpPr txBox="1"/>
              <p:nvPr/>
            </p:nvSpPr>
            <p:spPr>
              <a:xfrm>
                <a:off x="962478" y="3684973"/>
                <a:ext cx="6952608" cy="412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+|1⟩)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=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00…0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00…1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+…+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11…0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11…1</m:t>
                          </m:r>
                        </m:e>
                      </m:d>
                    </m:oMath>
                  </m:oMathPara>
                </a14:m>
                <a:endParaRPr lang="zh-CN" altLang="en-US" sz="2000" dirty="0">
                  <a:latin typeface="LM Roman 12" panose="00000500000000000000" pitchFamily="50" charset="0"/>
                  <a:ea typeface="隶书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F165A269-34B4-4687-9A45-207A18A7C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478" y="3684973"/>
                <a:ext cx="6952608" cy="412934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00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量子计算机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8D6EE2C7-F75F-48E9-BA25-939CE4790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546"/>
            <a:ext cx="7886700" cy="473442"/>
          </a:xfrm>
        </p:spPr>
        <p:txBody>
          <a:bodyPr/>
          <a:lstStyle/>
          <a:p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量子计算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1FE55009-8500-4C05-9D05-8EB7598D6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553" y="2333688"/>
            <a:ext cx="497743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 </a:t>
            </a:r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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Y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=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XY</a:t>
            </a:r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(…easy)</a:t>
            </a:r>
          </a:p>
          <a:p>
            <a:r>
              <a:rPr lang="en-US" altLang="en-US" dirty="0">
                <a:solidFill>
                  <a:srgbClr val="C00000"/>
                </a:solidFill>
                <a:latin typeface="Arial Nova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300 </a:t>
            </a:r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位数字</a:t>
            </a:r>
            <a:r>
              <a:rPr lang="en-US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altLang="en-US" dirty="0">
                <a:solidFill>
                  <a:srgbClr val="C00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</a:t>
            </a:r>
            <a:r>
              <a:rPr lang="en-US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altLang="en-US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B5DE070-4219-4DC6-9CED-CA01C7F2114E}"/>
              </a:ext>
            </a:extLst>
          </p:cNvPr>
          <p:cNvSpPr/>
          <p:nvPr/>
        </p:nvSpPr>
        <p:spPr>
          <a:xfrm>
            <a:off x="1171553" y="1894894"/>
            <a:ext cx="3749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量子质因数分解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(Peter Shor, 1997)</a:t>
            </a:r>
            <a:endParaRPr lang="zh-CN" altLang="en-US" dirty="0">
              <a:solidFill>
                <a:srgbClr val="0000FF"/>
              </a:solidFill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DCD29B-5914-4BBA-9A8C-F8FA98913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991" y="1680267"/>
            <a:ext cx="2318447" cy="347767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AF24AF0-4A11-48E1-BD81-53F1E8A73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33" y="3154732"/>
            <a:ext cx="3992043" cy="200320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771921F-5615-44B9-B927-C570711368FA}"/>
              </a:ext>
            </a:extLst>
          </p:cNvPr>
          <p:cNvSpPr txBox="1"/>
          <p:nvPr/>
        </p:nvSpPr>
        <p:spPr>
          <a:xfrm>
            <a:off x="1179163" y="5506314"/>
            <a:ext cx="125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经典算法：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7B3FF47-7991-432E-A6D8-A0810F71E51A}"/>
              </a:ext>
            </a:extLst>
          </p:cNvPr>
          <p:cNvSpPr txBox="1"/>
          <p:nvPr/>
        </p:nvSpPr>
        <p:spPr>
          <a:xfrm>
            <a:off x="1179161" y="6028046"/>
            <a:ext cx="163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量子算法：    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    </a:t>
            </a:r>
            <a:endParaRPr lang="zh-CN" altLang="en-US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5C854B-56F2-49F0-8B38-53F797C95B6C}"/>
              </a:ext>
            </a:extLst>
          </p:cNvPr>
          <p:cNvSpPr/>
          <p:nvPr/>
        </p:nvSpPr>
        <p:spPr>
          <a:xfrm>
            <a:off x="4403432" y="6036292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baseline="300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steps 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E1BF126-3DF1-46FB-9242-9952110191DA}"/>
              </a:ext>
            </a:extLst>
          </p:cNvPr>
          <p:cNvSpPr/>
          <p:nvPr/>
        </p:nvSpPr>
        <p:spPr>
          <a:xfrm>
            <a:off x="4403432" y="5506314"/>
            <a:ext cx="1290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10</a:t>
            </a:r>
            <a:r>
              <a:rPr lang="en-US" altLang="zh-CN" baseline="300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24</a:t>
            </a:r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 steps 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8E3E4E-140D-4AD7-BBCB-79B2E32AA522}"/>
              </a:ext>
            </a:extLst>
          </p:cNvPr>
          <p:cNvSpPr/>
          <p:nvPr/>
        </p:nvSpPr>
        <p:spPr>
          <a:xfrm>
            <a:off x="6882423" y="5506314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150,000 years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3B9864-BE12-4676-99C4-E0D5D45E6357}"/>
              </a:ext>
            </a:extLst>
          </p:cNvPr>
          <p:cNvSpPr/>
          <p:nvPr/>
        </p:nvSpPr>
        <p:spPr>
          <a:xfrm>
            <a:off x="6882423" y="6028046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&lt; 1s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2595B0-BDCD-4111-B954-A3C7CE67351E}"/>
              </a:ext>
            </a:extLst>
          </p:cNvPr>
          <p:cNvSpPr/>
          <p:nvPr/>
        </p:nvSpPr>
        <p:spPr>
          <a:xfrm>
            <a:off x="3061297" y="5506314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e</a:t>
            </a:r>
            <a:r>
              <a:rPr lang="en-US" altLang="zh-CN" baseline="30000" dirty="0" err="1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N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BF44DC-93BA-4E95-9B07-919B72B5D35B}"/>
              </a:ext>
            </a:extLst>
          </p:cNvPr>
          <p:cNvSpPr/>
          <p:nvPr/>
        </p:nvSpPr>
        <p:spPr>
          <a:xfrm>
            <a:off x="2777683" y="604668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Log (N)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818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量子计算机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基本单元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量子比特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8D6EE2C7-F75F-48E9-BA25-939CE4790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4967"/>
                <a:ext cx="7886700" cy="410776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经典比特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0 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或 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量子比特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布洛赫球面上的矢量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box>
                          <m:box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lit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d>
                          <m:dPr>
                            <m:begChr m:val="|"/>
                            <m:endChr m:val="⟩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p>
                    </m:sSup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box>
                          <m:box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func>
                  </m:oMath>
                </a14:m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0≤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zh-CN" altLang="en-US" dirty="0"/>
              </a:p>
              <a:p>
                <a:pPr marL="457200" lvl="1" indent="0">
                  <a:buNone/>
                </a:pP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8D6EE2C7-F75F-48E9-BA25-939CE4790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4967"/>
                <a:ext cx="7886700" cy="4107764"/>
              </a:xfrm>
              <a:blipFill>
                <a:blip r:embed="rId4"/>
                <a:stretch>
                  <a:fillRect l="-1447" t="-2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 descr="https://upload.wikimedia.org/wikipedia/commons/thumb/6/6b/Bloch_sphere.svg/220px-Bloch_sphere.svg.png">
            <a:extLst>
              <a:ext uri="{FF2B5EF4-FFF2-40B4-BE49-F238E27FC236}">
                <a16:creationId xmlns:a16="http://schemas.microsoft.com/office/drawing/2014/main" id="{515913B3-9E24-443D-8377-C02E6432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915" y="1623193"/>
            <a:ext cx="3395534" cy="36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8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量子计算机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基本单元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量子比特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8D6EE2C7-F75F-48E9-BA25-939CE4790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4967"/>
                <a:ext cx="7886700" cy="410776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经典比特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0 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或 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量子比特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布洛赫球面上的矢量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⟩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box>
                          <m:box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lit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d>
                          <m:dPr>
                            <m:begChr m:val="|"/>
                            <m:endChr m:val="⟩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box>
                          <m:box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|1⟩</m:t>
                        </m:r>
                      </m:e>
                    </m:func>
                  </m:oMath>
                </a14:m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0≤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zh-CN" altLang="en-US" dirty="0"/>
              </a:p>
              <a:p>
                <a:pPr marL="457200" lvl="1" indent="0">
                  <a:buNone/>
                </a:pP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内容占位符 2">
                <a:extLst>
                  <a:ext uri="{FF2B5EF4-FFF2-40B4-BE49-F238E27FC236}">
                    <a16:creationId xmlns:a16="http://schemas.microsoft.com/office/drawing/2014/main" id="{8D6EE2C7-F75F-48E9-BA25-939CE4790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4967"/>
                <a:ext cx="7886700" cy="4107764"/>
              </a:xfrm>
              <a:blipFill>
                <a:blip r:embed="rId3"/>
                <a:stretch>
                  <a:fillRect l="-1447" t="-2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 descr="https://upload.wikimedia.org/wikipedia/commons/thumb/6/6b/Bloch_sphere.svg/220px-Bloch_sphere.svg.png">
            <a:extLst>
              <a:ext uri="{FF2B5EF4-FFF2-40B4-BE49-F238E27FC236}">
                <a16:creationId xmlns:a16="http://schemas.microsoft.com/office/drawing/2014/main" id="{515913B3-9E24-443D-8377-C02E6432C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915" y="1623193"/>
            <a:ext cx="3395534" cy="36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D16027A3-4BF6-7A48-8BE4-C250EF0B30DE}"/>
              </a:ext>
            </a:extLst>
          </p:cNvPr>
          <p:cNvSpPr/>
          <p:nvPr/>
        </p:nvSpPr>
        <p:spPr>
          <a:xfrm>
            <a:off x="3482788" y="4222376"/>
            <a:ext cx="658906" cy="76648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A1F218E-625C-1741-AAAC-76C28F792E91}"/>
              </a:ext>
            </a:extLst>
          </p:cNvPr>
          <p:cNvSpPr txBox="1"/>
          <p:nvPr/>
        </p:nvSpPr>
        <p:spPr>
          <a:xfrm>
            <a:off x="1945793" y="5488539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相位体现了量子相干叠加的特性！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AF7AE9-BD10-6F43-8548-E31E542F454C}"/>
              </a:ext>
            </a:extLst>
          </p:cNvPr>
          <p:cNvGrpSpPr/>
          <p:nvPr/>
        </p:nvGrpSpPr>
        <p:grpSpPr>
          <a:xfrm>
            <a:off x="6176985" y="6203937"/>
            <a:ext cx="2183393" cy="440234"/>
            <a:chOff x="5242784" y="6116464"/>
            <a:chExt cx="2183393" cy="440234"/>
          </a:xfrm>
        </p:grpSpPr>
        <p:grpSp>
          <p:nvGrpSpPr>
            <p:cNvPr id="10" name="Group 81">
              <a:extLst>
                <a:ext uri="{FF2B5EF4-FFF2-40B4-BE49-F238E27FC236}">
                  <a16:creationId xmlns:a16="http://schemas.microsoft.com/office/drawing/2014/main" id="{5AC087CE-82E8-8741-BE33-7763EEDBD225}"/>
                </a:ext>
              </a:extLst>
            </p:cNvPr>
            <p:cNvGrpSpPr/>
            <p:nvPr/>
          </p:nvGrpSpPr>
          <p:grpSpPr>
            <a:xfrm rot="10800000">
              <a:off x="5867090" y="6116464"/>
              <a:ext cx="1559087" cy="439404"/>
              <a:chOff x="2821500" y="2387788"/>
              <a:chExt cx="1550610" cy="641539"/>
            </a:xfrm>
          </p:grpSpPr>
          <p:sp>
            <p:nvSpPr>
              <p:cNvPr id="25" name="任意多边形 166">
                <a:extLst>
                  <a:ext uri="{FF2B5EF4-FFF2-40B4-BE49-F238E27FC236}">
                    <a16:creationId xmlns:a16="http://schemas.microsoft.com/office/drawing/2014/main" id="{C97D3048-EEF8-AC46-8325-05905FE3C610}"/>
                  </a:ext>
                </a:extLst>
              </p:cNvPr>
              <p:cNvSpPr/>
              <p:nvPr/>
            </p:nvSpPr>
            <p:spPr>
              <a:xfrm rot="10800000">
                <a:off x="2821500" y="2707005"/>
                <a:ext cx="309767" cy="322320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7" name="Group 160">
                <a:extLst>
                  <a:ext uri="{FF2B5EF4-FFF2-40B4-BE49-F238E27FC236}">
                    <a16:creationId xmlns:a16="http://schemas.microsoft.com/office/drawing/2014/main" id="{2A73088A-2B45-4A4F-947A-24BFC72AB079}"/>
                  </a:ext>
                </a:extLst>
              </p:cNvPr>
              <p:cNvGrpSpPr/>
              <p:nvPr/>
            </p:nvGrpSpPr>
            <p:grpSpPr>
              <a:xfrm>
                <a:off x="3128221" y="2387788"/>
                <a:ext cx="619532" cy="641538"/>
                <a:chOff x="1586167" y="2333901"/>
                <a:chExt cx="1734227" cy="641538"/>
              </a:xfrm>
            </p:grpSpPr>
            <p:sp>
              <p:nvSpPr>
                <p:cNvPr id="22" name="任意多边形 166">
                  <a:extLst>
                    <a:ext uri="{FF2B5EF4-FFF2-40B4-BE49-F238E27FC236}">
                      <a16:creationId xmlns:a16="http://schemas.microsoft.com/office/drawing/2014/main" id="{70A491CD-853B-764F-82AB-5DC9BA14DDE1}"/>
                    </a:ext>
                  </a:extLst>
                </p:cNvPr>
                <p:cNvSpPr/>
                <p:nvPr/>
              </p:nvSpPr>
              <p:spPr>
                <a:xfrm>
                  <a:off x="1586167" y="2333901"/>
                  <a:ext cx="867112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3" name="任意多边形 166">
                  <a:extLst>
                    <a:ext uri="{FF2B5EF4-FFF2-40B4-BE49-F238E27FC236}">
                      <a16:creationId xmlns:a16="http://schemas.microsoft.com/office/drawing/2014/main" id="{2817A914-CB25-E340-BB43-E9C6374B6924}"/>
                    </a:ext>
                  </a:extLst>
                </p:cNvPr>
                <p:cNvSpPr/>
                <p:nvPr/>
              </p:nvSpPr>
              <p:spPr>
                <a:xfrm rot="10800000">
                  <a:off x="2453280" y="2653119"/>
                  <a:ext cx="867114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19" name="Group 161">
                <a:extLst>
                  <a:ext uri="{FF2B5EF4-FFF2-40B4-BE49-F238E27FC236}">
                    <a16:creationId xmlns:a16="http://schemas.microsoft.com/office/drawing/2014/main" id="{6C3950D4-3178-4743-8FFD-86D19CAF4476}"/>
                  </a:ext>
                </a:extLst>
              </p:cNvPr>
              <p:cNvGrpSpPr/>
              <p:nvPr/>
            </p:nvGrpSpPr>
            <p:grpSpPr>
              <a:xfrm>
                <a:off x="3752578" y="2387789"/>
                <a:ext cx="619532" cy="641538"/>
                <a:chOff x="1611506" y="2333901"/>
                <a:chExt cx="1734226" cy="641538"/>
              </a:xfrm>
            </p:grpSpPr>
            <p:sp>
              <p:nvSpPr>
                <p:cNvPr id="20" name="任意多边形 166">
                  <a:extLst>
                    <a:ext uri="{FF2B5EF4-FFF2-40B4-BE49-F238E27FC236}">
                      <a16:creationId xmlns:a16="http://schemas.microsoft.com/office/drawing/2014/main" id="{7173D80E-4636-C245-A586-5A88AE569680}"/>
                    </a:ext>
                  </a:extLst>
                </p:cNvPr>
                <p:cNvSpPr/>
                <p:nvPr/>
              </p:nvSpPr>
              <p:spPr>
                <a:xfrm>
                  <a:off x="1611506" y="2333901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1" name="任意多边形 166">
                  <a:extLst>
                    <a:ext uri="{FF2B5EF4-FFF2-40B4-BE49-F238E27FC236}">
                      <a16:creationId xmlns:a16="http://schemas.microsoft.com/office/drawing/2014/main" id="{7162923B-0DAD-934E-ACE1-F04C1A6D07CD}"/>
                    </a:ext>
                  </a:extLst>
                </p:cNvPr>
                <p:cNvSpPr/>
                <p:nvPr/>
              </p:nvSpPr>
              <p:spPr>
                <a:xfrm rot="10800000">
                  <a:off x="2478619" y="2653119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11" name="Group 83">
              <a:extLst>
                <a:ext uri="{FF2B5EF4-FFF2-40B4-BE49-F238E27FC236}">
                  <a16:creationId xmlns:a16="http://schemas.microsoft.com/office/drawing/2014/main" id="{FE639698-D908-704D-BC42-D9ACA1DC52AF}"/>
                </a:ext>
              </a:extLst>
            </p:cNvPr>
            <p:cNvGrpSpPr/>
            <p:nvPr/>
          </p:nvGrpSpPr>
          <p:grpSpPr>
            <a:xfrm rot="10800000">
              <a:off x="5242784" y="6117295"/>
              <a:ext cx="622919" cy="439403"/>
              <a:chOff x="1577378" y="2333901"/>
              <a:chExt cx="1734226" cy="641538"/>
            </a:xfrm>
          </p:grpSpPr>
          <p:sp>
            <p:nvSpPr>
              <p:cNvPr id="12" name="任意多边形 166">
                <a:extLst>
                  <a:ext uri="{FF2B5EF4-FFF2-40B4-BE49-F238E27FC236}">
                    <a16:creationId xmlns:a16="http://schemas.microsoft.com/office/drawing/2014/main" id="{D0256F8F-3E52-CE4E-8B5E-8206CA8A5172}"/>
                  </a:ext>
                </a:extLst>
              </p:cNvPr>
              <p:cNvSpPr/>
              <p:nvPr/>
            </p:nvSpPr>
            <p:spPr>
              <a:xfrm>
                <a:off x="1577378" y="2333901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任意多边形 166">
                <a:extLst>
                  <a:ext uri="{FF2B5EF4-FFF2-40B4-BE49-F238E27FC236}">
                    <a16:creationId xmlns:a16="http://schemas.microsoft.com/office/drawing/2014/main" id="{257FE042-58AD-B040-93E4-AE03A12FF5D6}"/>
                  </a:ext>
                </a:extLst>
              </p:cNvPr>
              <p:cNvSpPr/>
              <p:nvPr/>
            </p:nvSpPr>
            <p:spPr>
              <a:xfrm rot="10800000">
                <a:off x="2444491" y="2653120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573D3B8-081D-A54C-B3F0-A68F00BDAC6E}"/>
              </a:ext>
            </a:extLst>
          </p:cNvPr>
          <p:cNvGrpSpPr/>
          <p:nvPr/>
        </p:nvGrpSpPr>
        <p:grpSpPr>
          <a:xfrm>
            <a:off x="6329385" y="6197313"/>
            <a:ext cx="2183393" cy="440234"/>
            <a:chOff x="5242784" y="6116464"/>
            <a:chExt cx="2183393" cy="440234"/>
          </a:xfrm>
        </p:grpSpPr>
        <p:grpSp>
          <p:nvGrpSpPr>
            <p:cNvPr id="27" name="Group 81">
              <a:extLst>
                <a:ext uri="{FF2B5EF4-FFF2-40B4-BE49-F238E27FC236}">
                  <a16:creationId xmlns:a16="http://schemas.microsoft.com/office/drawing/2014/main" id="{7C9E7B81-5808-554B-8384-EB04D545EA1F}"/>
                </a:ext>
              </a:extLst>
            </p:cNvPr>
            <p:cNvGrpSpPr/>
            <p:nvPr/>
          </p:nvGrpSpPr>
          <p:grpSpPr>
            <a:xfrm rot="10800000">
              <a:off x="5867090" y="6116464"/>
              <a:ext cx="1559087" cy="439404"/>
              <a:chOff x="2821500" y="2387788"/>
              <a:chExt cx="1550610" cy="641539"/>
            </a:xfrm>
          </p:grpSpPr>
          <p:sp>
            <p:nvSpPr>
              <p:cNvPr id="31" name="任意多边形 166">
                <a:extLst>
                  <a:ext uri="{FF2B5EF4-FFF2-40B4-BE49-F238E27FC236}">
                    <a16:creationId xmlns:a16="http://schemas.microsoft.com/office/drawing/2014/main" id="{6E7A063B-DB42-DB44-9E17-CCFE7C40853F}"/>
                  </a:ext>
                </a:extLst>
              </p:cNvPr>
              <p:cNvSpPr/>
              <p:nvPr/>
            </p:nvSpPr>
            <p:spPr>
              <a:xfrm rot="10800000">
                <a:off x="2821500" y="2707005"/>
                <a:ext cx="309767" cy="322320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2" name="Group 160">
                <a:extLst>
                  <a:ext uri="{FF2B5EF4-FFF2-40B4-BE49-F238E27FC236}">
                    <a16:creationId xmlns:a16="http://schemas.microsoft.com/office/drawing/2014/main" id="{C0E7FB92-EF8A-BE43-84D7-D5DD8DCD3E21}"/>
                  </a:ext>
                </a:extLst>
              </p:cNvPr>
              <p:cNvGrpSpPr/>
              <p:nvPr/>
            </p:nvGrpSpPr>
            <p:grpSpPr>
              <a:xfrm>
                <a:off x="3128221" y="2387788"/>
                <a:ext cx="619532" cy="641538"/>
                <a:chOff x="1586167" y="2333901"/>
                <a:chExt cx="1734227" cy="641538"/>
              </a:xfrm>
            </p:grpSpPr>
            <p:sp>
              <p:nvSpPr>
                <p:cNvPr id="36" name="任意多边形 166">
                  <a:extLst>
                    <a:ext uri="{FF2B5EF4-FFF2-40B4-BE49-F238E27FC236}">
                      <a16:creationId xmlns:a16="http://schemas.microsoft.com/office/drawing/2014/main" id="{943FAF17-12FC-E346-ACA5-EC0A561739A5}"/>
                    </a:ext>
                  </a:extLst>
                </p:cNvPr>
                <p:cNvSpPr/>
                <p:nvPr/>
              </p:nvSpPr>
              <p:spPr>
                <a:xfrm>
                  <a:off x="1586167" y="2333901"/>
                  <a:ext cx="867112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任意多边形 166">
                  <a:extLst>
                    <a:ext uri="{FF2B5EF4-FFF2-40B4-BE49-F238E27FC236}">
                      <a16:creationId xmlns:a16="http://schemas.microsoft.com/office/drawing/2014/main" id="{F24E1588-0C0A-5F40-8511-85EF60AAA87D}"/>
                    </a:ext>
                  </a:extLst>
                </p:cNvPr>
                <p:cNvSpPr/>
                <p:nvPr/>
              </p:nvSpPr>
              <p:spPr>
                <a:xfrm rot="10800000">
                  <a:off x="2453280" y="2653119"/>
                  <a:ext cx="867114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3" name="Group 161">
                <a:extLst>
                  <a:ext uri="{FF2B5EF4-FFF2-40B4-BE49-F238E27FC236}">
                    <a16:creationId xmlns:a16="http://schemas.microsoft.com/office/drawing/2014/main" id="{BA9683EB-9884-7F43-9202-8A9CAD116AB1}"/>
                  </a:ext>
                </a:extLst>
              </p:cNvPr>
              <p:cNvGrpSpPr/>
              <p:nvPr/>
            </p:nvGrpSpPr>
            <p:grpSpPr>
              <a:xfrm>
                <a:off x="3752578" y="2387789"/>
                <a:ext cx="619532" cy="641538"/>
                <a:chOff x="1611506" y="2333901"/>
                <a:chExt cx="1734226" cy="641538"/>
              </a:xfrm>
            </p:grpSpPr>
            <p:sp>
              <p:nvSpPr>
                <p:cNvPr id="34" name="任意多边形 166">
                  <a:extLst>
                    <a:ext uri="{FF2B5EF4-FFF2-40B4-BE49-F238E27FC236}">
                      <a16:creationId xmlns:a16="http://schemas.microsoft.com/office/drawing/2014/main" id="{08A7E447-EAA7-ED43-A9C9-A4EE0660DB46}"/>
                    </a:ext>
                  </a:extLst>
                </p:cNvPr>
                <p:cNvSpPr/>
                <p:nvPr/>
              </p:nvSpPr>
              <p:spPr>
                <a:xfrm>
                  <a:off x="1611506" y="2333901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166">
                  <a:extLst>
                    <a:ext uri="{FF2B5EF4-FFF2-40B4-BE49-F238E27FC236}">
                      <a16:creationId xmlns:a16="http://schemas.microsoft.com/office/drawing/2014/main" id="{17085E54-B09D-7642-9048-B2F31E5A1CC0}"/>
                    </a:ext>
                  </a:extLst>
                </p:cNvPr>
                <p:cNvSpPr/>
                <p:nvPr/>
              </p:nvSpPr>
              <p:spPr>
                <a:xfrm rot="10800000">
                  <a:off x="2478619" y="2653119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28" name="Group 83">
              <a:extLst>
                <a:ext uri="{FF2B5EF4-FFF2-40B4-BE49-F238E27FC236}">
                  <a16:creationId xmlns:a16="http://schemas.microsoft.com/office/drawing/2014/main" id="{92E03DCB-DF0E-5A49-A618-7E6B2E112E4C}"/>
                </a:ext>
              </a:extLst>
            </p:cNvPr>
            <p:cNvGrpSpPr/>
            <p:nvPr/>
          </p:nvGrpSpPr>
          <p:grpSpPr>
            <a:xfrm rot="10800000">
              <a:off x="5242784" y="6117295"/>
              <a:ext cx="622919" cy="439403"/>
              <a:chOff x="1577378" y="2333901"/>
              <a:chExt cx="1734226" cy="641538"/>
            </a:xfrm>
          </p:grpSpPr>
          <p:sp>
            <p:nvSpPr>
              <p:cNvPr id="29" name="任意多边形 166">
                <a:extLst>
                  <a:ext uri="{FF2B5EF4-FFF2-40B4-BE49-F238E27FC236}">
                    <a16:creationId xmlns:a16="http://schemas.microsoft.com/office/drawing/2014/main" id="{0798D0FE-C3DC-9C43-A229-2C8111836262}"/>
                  </a:ext>
                </a:extLst>
              </p:cNvPr>
              <p:cNvSpPr/>
              <p:nvPr/>
            </p:nvSpPr>
            <p:spPr>
              <a:xfrm>
                <a:off x="1577378" y="2333901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任意多边形 166">
                <a:extLst>
                  <a:ext uri="{FF2B5EF4-FFF2-40B4-BE49-F238E27FC236}">
                    <a16:creationId xmlns:a16="http://schemas.microsoft.com/office/drawing/2014/main" id="{DE1238DA-D09B-7A46-9074-9BE465BFCF67}"/>
                  </a:ext>
                </a:extLst>
              </p:cNvPr>
              <p:cNvSpPr/>
              <p:nvPr/>
            </p:nvSpPr>
            <p:spPr>
              <a:xfrm rot="10800000">
                <a:off x="2444491" y="2653120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84583D3C-2DE0-774D-99C5-7EBB9940FA9B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6952305" y="5950204"/>
            <a:ext cx="4137" cy="253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224A1AAD-868F-A545-81AD-948E25B5341F}"/>
              </a:ext>
            </a:extLst>
          </p:cNvPr>
          <p:cNvCxnSpPr/>
          <p:nvPr/>
        </p:nvCxnSpPr>
        <p:spPr>
          <a:xfrm flipH="1" flipV="1">
            <a:off x="7105387" y="5943498"/>
            <a:ext cx="4137" cy="2538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9279FF63-2B0B-3C43-80BD-B8EC96D31C5A}"/>
              </a:ext>
            </a:extLst>
          </p:cNvPr>
          <p:cNvCxnSpPr>
            <a:cxnSpLocks/>
          </p:cNvCxnSpPr>
          <p:nvPr/>
        </p:nvCxnSpPr>
        <p:spPr>
          <a:xfrm>
            <a:off x="6744026" y="6070447"/>
            <a:ext cx="20827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4E0F7237-F943-4740-8CAF-16B0960801B9}"/>
              </a:ext>
            </a:extLst>
          </p:cNvPr>
          <p:cNvCxnSpPr>
            <a:cxnSpLocks/>
          </p:cNvCxnSpPr>
          <p:nvPr/>
        </p:nvCxnSpPr>
        <p:spPr>
          <a:xfrm flipH="1">
            <a:off x="7105387" y="6077153"/>
            <a:ext cx="208279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A9A1DE8-6910-F64A-B23F-A7C52A2453CD}"/>
                  </a:ext>
                </a:extLst>
              </p:cNvPr>
              <p:cNvSpPr txBox="1"/>
              <p:nvPr/>
            </p:nvSpPr>
            <p:spPr>
              <a:xfrm>
                <a:off x="6952305" y="5652476"/>
                <a:ext cx="2149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A9A1DE8-6910-F64A-B23F-A7C52A245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305" y="5652476"/>
                <a:ext cx="214931" cy="276999"/>
              </a:xfrm>
              <a:prstGeom prst="rect">
                <a:avLst/>
              </a:prstGeom>
              <a:blipFill>
                <a:blip r:embed="rId5"/>
                <a:stretch>
                  <a:fillRect l="-22222" r="-22222" b="-217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407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量子计算机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DiVincenzo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判据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17FA02B-56EF-4774-B2E5-ABB3AD136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70" y="4686203"/>
            <a:ext cx="1655960" cy="12987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AE189D39-1F3F-4CC4-99B1-59B892738C42}"/>
              </a:ext>
            </a:extLst>
          </p:cNvPr>
          <p:cNvSpPr/>
          <p:nvPr/>
        </p:nvSpPr>
        <p:spPr>
          <a:xfrm>
            <a:off x="2902162" y="5307887"/>
            <a:ext cx="646651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C7004A"/>
                </a:solidFill>
                <a:latin typeface="Times New Roman" panose="02020603050405020304" pitchFamily="18" charset="0"/>
              </a:rPr>
              <a:t>DiVincenzo</a:t>
            </a:r>
            <a:r>
              <a:rPr lang="en-US" altLang="zh-CN" dirty="0">
                <a:solidFill>
                  <a:srgbClr val="C7004A"/>
                </a:solidFill>
                <a:latin typeface="Times New Roman" panose="02020603050405020304" pitchFamily="18" charset="0"/>
              </a:rPr>
              <a:t> D.P., </a:t>
            </a:r>
            <a:r>
              <a:rPr lang="en-US" altLang="zh-CN" dirty="0" err="1">
                <a:solidFill>
                  <a:srgbClr val="C7004A"/>
                </a:solidFill>
                <a:latin typeface="Times New Roman" panose="02020603050405020304" pitchFamily="18" charset="0"/>
              </a:rPr>
              <a:t>Fortschr</a:t>
            </a:r>
            <a:r>
              <a:rPr lang="en-US" altLang="zh-CN" dirty="0">
                <a:solidFill>
                  <a:srgbClr val="C7004A"/>
                </a:solidFill>
                <a:latin typeface="Times New Roman" panose="02020603050405020304" pitchFamily="18" charset="0"/>
              </a:rPr>
              <a:t>. </a:t>
            </a:r>
            <a:r>
              <a:rPr lang="en-US" altLang="zh-CN" dirty="0" err="1">
                <a:solidFill>
                  <a:srgbClr val="C7004A"/>
                </a:solidFill>
                <a:latin typeface="Times New Roman" panose="02020603050405020304" pitchFamily="18" charset="0"/>
              </a:rPr>
              <a:t>Physik</a:t>
            </a:r>
            <a:r>
              <a:rPr lang="en-US" altLang="zh-CN" dirty="0">
                <a:solidFill>
                  <a:srgbClr val="C7004A"/>
                </a:solidFill>
                <a:latin typeface="Times New Roman" panose="02020603050405020304" pitchFamily="18" charset="0"/>
              </a:rPr>
              <a:t>,  48 (9-11), 771 </a:t>
            </a:r>
            <a:r>
              <a:rPr lang="en-US" altLang="zh-CN" dirty="0">
                <a:solidFill>
                  <a:srgbClr val="C7004A"/>
                </a:solidFill>
              </a:rPr>
              <a:t>–</a:t>
            </a:r>
            <a:r>
              <a:rPr lang="en-US" altLang="zh-CN" dirty="0">
                <a:solidFill>
                  <a:srgbClr val="C7004A"/>
                </a:solidFill>
                <a:latin typeface="Times New Roman" panose="02020603050405020304" pitchFamily="18" charset="0"/>
              </a:rPr>
              <a:t> 783 (2000)</a:t>
            </a:r>
          </a:p>
          <a:p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Physical Implementation of Quantum Computation</a:t>
            </a:r>
            <a:endParaRPr lang="en-US" altLang="zh-CN" dirty="0">
              <a:solidFill>
                <a:srgbClr val="C7004A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F77D9BB-F4B5-47C2-A8B4-8C81E30055F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580083">
            <a:off x="1653399" y="2330387"/>
            <a:ext cx="1244309" cy="11366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DDA28E3-7DA8-4DCA-BE45-CB37EC23C9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170" y="2048371"/>
            <a:ext cx="2261736" cy="226173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C8C56774-4BA9-5943-A15A-6F3CB7AD9630}"/>
              </a:ext>
            </a:extLst>
          </p:cNvPr>
          <p:cNvGrpSpPr/>
          <p:nvPr/>
        </p:nvGrpSpPr>
        <p:grpSpPr>
          <a:xfrm>
            <a:off x="3730460" y="1743679"/>
            <a:ext cx="4333790" cy="2774973"/>
            <a:chOff x="3730460" y="1743679"/>
            <a:chExt cx="4333790" cy="277497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71B5F86-2598-41FB-A7F1-A111CC50FAA7}"/>
                </a:ext>
              </a:extLst>
            </p:cNvPr>
            <p:cNvSpPr/>
            <p:nvPr/>
          </p:nvSpPr>
          <p:spPr>
            <a:xfrm>
              <a:off x="4399058" y="1798554"/>
              <a:ext cx="34436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1800C7"/>
                  </a:solidFill>
                  <a:latin typeface="Arial" panose="020B0604020202020204" pitchFamily="34" charset="0"/>
                  <a:ea typeface="KaiTi" panose="02010609060101010101" pitchFamily="49" charset="-122"/>
                  <a:cs typeface="Arial" panose="020B0604020202020204" pitchFamily="34" charset="0"/>
                </a:rPr>
                <a:t>DiVincenzo’s </a:t>
              </a:r>
              <a:r>
                <a:rPr lang="zh-CN" altLang="en-US" sz="2400" dirty="0">
                  <a:solidFill>
                    <a:srgbClr val="1800C7"/>
                  </a:solidFill>
                  <a:latin typeface="Arial" panose="020B0604020202020204" pitchFamily="34" charset="0"/>
                  <a:ea typeface="KaiTi" panose="02010609060101010101" pitchFamily="49" charset="-122"/>
                  <a:cs typeface="Arial" panose="020B0604020202020204" pitchFamily="34" charset="0"/>
                </a:rPr>
                <a:t>的</a:t>
              </a:r>
              <a:r>
                <a:rPr lang="en-US" altLang="zh-CN" sz="2400" dirty="0">
                  <a:solidFill>
                    <a:srgbClr val="1800C7"/>
                  </a:solidFill>
                  <a:latin typeface="Arial" panose="020B0604020202020204" pitchFamily="34" charset="0"/>
                  <a:ea typeface="KaiTi" panose="02010609060101010101" pitchFamily="49" charset="-122"/>
                  <a:cs typeface="Arial" panose="020B0604020202020204" pitchFamily="34" charset="0"/>
                </a:rPr>
                <a:t>5</a:t>
              </a:r>
              <a:r>
                <a:rPr lang="zh-CN" altLang="en-US" sz="2400" dirty="0">
                  <a:solidFill>
                    <a:srgbClr val="1800C7"/>
                  </a:solidFill>
                  <a:latin typeface="Arial" panose="020B0604020202020204" pitchFamily="34" charset="0"/>
                  <a:ea typeface="KaiTi" panose="02010609060101010101" pitchFamily="49" charset="-122"/>
                  <a:cs typeface="Arial" panose="020B0604020202020204" pitchFamily="34" charset="0"/>
                </a:rPr>
                <a:t>条判据</a:t>
              </a:r>
              <a:endParaRPr lang="en-US" altLang="zh-CN" sz="2400" dirty="0">
                <a:solidFill>
                  <a:srgbClr val="1800C7"/>
                </a:solidFill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6" name="左箭头标注 9">
              <a:extLst>
                <a:ext uri="{FF2B5EF4-FFF2-40B4-BE49-F238E27FC236}">
                  <a16:creationId xmlns:a16="http://schemas.microsoft.com/office/drawing/2014/main" id="{C04309C5-41F0-44CE-8921-02C830A894BA}"/>
                </a:ext>
              </a:extLst>
            </p:cNvPr>
            <p:cNvSpPr/>
            <p:nvPr/>
          </p:nvSpPr>
          <p:spPr>
            <a:xfrm>
              <a:off x="3730460" y="1743679"/>
              <a:ext cx="4333790" cy="2774973"/>
            </a:xfrm>
            <a:prstGeom prst="leftArrowCallout">
              <a:avLst>
                <a:gd name="adj1" fmla="val 13566"/>
                <a:gd name="adj2" fmla="val 6810"/>
                <a:gd name="adj3" fmla="val 7882"/>
                <a:gd name="adj4" fmla="val 9470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9F0582A5-68FA-407C-BDDA-FFF35D0F4D64}"/>
                </a:ext>
              </a:extLst>
            </p:cNvPr>
            <p:cNvSpPr/>
            <p:nvPr/>
          </p:nvSpPr>
          <p:spPr>
            <a:xfrm>
              <a:off x="4206593" y="2253540"/>
              <a:ext cx="3857657" cy="22494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良好的量子比特</a:t>
              </a:r>
              <a:endPara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初态初始化</a:t>
              </a:r>
              <a:endPara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长相干时间</a:t>
              </a:r>
              <a:endPara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通用逻辑门操作</a:t>
              </a:r>
              <a:endPara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对量子比特进行测量</a:t>
              </a:r>
              <a:endParaRPr lang="zh-CN" altLang="en-US" sz="20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83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量子计算机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物理实现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2" descr="http://www.news.ucsb.edu/sites/www.news.ucsb.edu/files/slideshow_images/2014/Qubit%20architecture.jpg">
            <a:extLst>
              <a:ext uri="{FF2B5EF4-FFF2-40B4-BE49-F238E27FC236}">
                <a16:creationId xmlns:a16="http://schemas.microsoft.com/office/drawing/2014/main" id="{890D9C88-73F7-4EB4-9287-348559116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36" y="4233224"/>
            <a:ext cx="2541154" cy="167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http://www.lkb.ens.fr/IMG/png/lattice_logo_-_new_color_newversion.png">
            <a:extLst>
              <a:ext uri="{FF2B5EF4-FFF2-40B4-BE49-F238E27FC236}">
                <a16:creationId xmlns:a16="http://schemas.microsoft.com/office/drawing/2014/main" id="{C3529CF6-303B-4EC2-AFEA-7A27A6C00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992" y="1754719"/>
            <a:ext cx="2521077" cy="171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12">
            <a:extLst>
              <a:ext uri="{FF2B5EF4-FFF2-40B4-BE49-F238E27FC236}">
                <a16:creationId xmlns:a16="http://schemas.microsoft.com/office/drawing/2014/main" id="{33C848ED-9D59-4656-AE45-E4357E9F049B}"/>
              </a:ext>
            </a:extLst>
          </p:cNvPr>
          <p:cNvGrpSpPr/>
          <p:nvPr/>
        </p:nvGrpSpPr>
        <p:grpSpPr>
          <a:xfrm>
            <a:off x="628650" y="1754719"/>
            <a:ext cx="2612003" cy="1680287"/>
            <a:chOff x="3213105" y="2794818"/>
            <a:chExt cx="2013223" cy="1293403"/>
          </a:xfrm>
        </p:grpSpPr>
        <p:pic>
          <p:nvPicPr>
            <p:cNvPr id="22" name="Picture 6" descr="http://jqi.umd.edu/sites/default/files/images/chipclose.jpg">
              <a:extLst>
                <a:ext uri="{FF2B5EF4-FFF2-40B4-BE49-F238E27FC236}">
                  <a16:creationId xmlns:a16="http://schemas.microsoft.com/office/drawing/2014/main" id="{72E87817-E3C2-4FB7-9972-6AF83F033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3187" y="2794818"/>
              <a:ext cx="1943141" cy="1293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">
              <a:extLst>
                <a:ext uri="{FF2B5EF4-FFF2-40B4-BE49-F238E27FC236}">
                  <a16:creationId xmlns:a16="http://schemas.microsoft.com/office/drawing/2014/main" id="{E4C68EFB-FA9F-43BA-B7B7-4F1F8B32C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53338" flipV="1">
              <a:off x="3213105" y="3209145"/>
              <a:ext cx="1148145" cy="156336"/>
            </a:xfrm>
            <a:prstGeom prst="rect">
              <a:avLst/>
            </a:prstGeom>
            <a:ln w="19050">
              <a:solidFill>
                <a:srgbClr val="C00000"/>
              </a:solidFill>
            </a:ln>
          </p:spPr>
        </p:pic>
        <p:pic>
          <p:nvPicPr>
            <p:cNvPr id="24" name="Picture 4">
              <a:extLst>
                <a:ext uri="{FF2B5EF4-FFF2-40B4-BE49-F238E27FC236}">
                  <a16:creationId xmlns:a16="http://schemas.microsoft.com/office/drawing/2014/main" id="{09DA6F2F-0E68-4970-B90F-7B0C5EAED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60000" flipV="1">
              <a:off x="4155072" y="3482496"/>
              <a:ext cx="91440" cy="15542"/>
            </a:xfrm>
            <a:prstGeom prst="rect">
              <a:avLst/>
            </a:prstGeom>
            <a:ln>
              <a:solidFill>
                <a:srgbClr val="C00000"/>
              </a:solidFill>
            </a:ln>
          </p:spPr>
        </p:pic>
        <p:cxnSp>
          <p:nvCxnSpPr>
            <p:cNvPr id="25" name="Straight Connector 8">
              <a:extLst>
                <a:ext uri="{FF2B5EF4-FFF2-40B4-BE49-F238E27FC236}">
                  <a16:creationId xmlns:a16="http://schemas.microsoft.com/office/drawing/2014/main" id="{BEA2879F-9CC8-472C-9582-3F23F0D1126F}"/>
                </a:ext>
              </a:extLst>
            </p:cNvPr>
            <p:cNvCxnSpPr>
              <a:endCxn id="24" idx="3"/>
            </p:cNvCxnSpPr>
            <p:nvPr/>
          </p:nvCxnSpPr>
          <p:spPr>
            <a:xfrm flipH="1">
              <a:off x="4233680" y="2937431"/>
              <a:ext cx="33100" cy="521076"/>
            </a:xfrm>
            <a:prstGeom prst="line">
              <a:avLst/>
            </a:prstGeom>
            <a:ln w="12700">
              <a:solidFill>
                <a:srgbClr val="C00000"/>
              </a:solidFill>
              <a:headEnd type="non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FFE2538-E530-46C1-BCF4-C8942F859F21}"/>
                </a:ext>
              </a:extLst>
            </p:cNvPr>
            <p:cNvCxnSpPr/>
            <p:nvPr/>
          </p:nvCxnSpPr>
          <p:spPr>
            <a:xfrm flipV="1">
              <a:off x="3421748" y="3508774"/>
              <a:ext cx="731520" cy="254770"/>
            </a:xfrm>
            <a:prstGeom prst="line">
              <a:avLst/>
            </a:prstGeom>
            <a:ln w="12700">
              <a:solidFill>
                <a:srgbClr val="C00000"/>
              </a:solidFill>
              <a:headEnd type="none"/>
              <a:tailEnd type="non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10" descr="http://qeg.mit.edu/images/NV.jpg">
            <a:extLst>
              <a:ext uri="{FF2B5EF4-FFF2-40B4-BE49-F238E27FC236}">
                <a16:creationId xmlns:a16="http://schemas.microsoft.com/office/drawing/2014/main" id="{40AFF430-4107-485E-B959-0C9E244DD1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23"/>
          <a:stretch/>
        </p:blipFill>
        <p:spPr bwMode="auto">
          <a:xfrm>
            <a:off x="6176678" y="4233224"/>
            <a:ext cx="2592105" cy="167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890259C8-FC9D-4FE3-8E18-89F6E1651CDB}"/>
              </a:ext>
            </a:extLst>
          </p:cNvPr>
          <p:cNvSpPr txBox="1"/>
          <p:nvPr/>
        </p:nvSpPr>
        <p:spPr>
          <a:xfrm>
            <a:off x="1332910" y="3520931"/>
            <a:ext cx="128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Atomic ions</a:t>
            </a:r>
          </a:p>
        </p:txBody>
      </p:sp>
      <p:pic>
        <p:nvPicPr>
          <p:cNvPr id="29" name="图片 8">
            <a:extLst>
              <a:ext uri="{FF2B5EF4-FFF2-40B4-BE49-F238E27FC236}">
                <a16:creationId xmlns:a16="http://schemas.microsoft.com/office/drawing/2014/main" id="{B6DDF4D1-3797-4768-AF0C-4E33C6AA0439}"/>
              </a:ext>
            </a:extLst>
          </p:cNvPr>
          <p:cNvPicPr preferRelativeResize="0"/>
          <p:nvPr/>
        </p:nvPicPr>
        <p:blipFill>
          <a:blip r:embed="rId9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39" y="1745600"/>
            <a:ext cx="2521077" cy="168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10">
            <a:extLst>
              <a:ext uri="{FF2B5EF4-FFF2-40B4-BE49-F238E27FC236}">
                <a16:creationId xmlns:a16="http://schemas.microsoft.com/office/drawing/2014/main" id="{48386541-8939-49C9-B1FC-090719004961}"/>
              </a:ext>
            </a:extLst>
          </p:cNvPr>
          <p:cNvPicPr preferRelativeResize="0"/>
          <p:nvPr/>
        </p:nvPicPr>
        <p:blipFill rotWithShape="1">
          <a:blip r:embed="rId10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0"/>
          <a:stretch/>
        </p:blipFill>
        <p:spPr bwMode="auto">
          <a:xfrm>
            <a:off x="3460945" y="4363116"/>
            <a:ext cx="2521077" cy="1315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3">
            <a:extLst>
              <a:ext uri="{FF2B5EF4-FFF2-40B4-BE49-F238E27FC236}">
                <a16:creationId xmlns:a16="http://schemas.microsoft.com/office/drawing/2014/main" id="{00CD2BA2-E3FA-4023-9C3B-172AA8184779}"/>
              </a:ext>
            </a:extLst>
          </p:cNvPr>
          <p:cNvSpPr txBox="1"/>
          <p:nvPr/>
        </p:nvSpPr>
        <p:spPr>
          <a:xfrm>
            <a:off x="3910148" y="3520931"/>
            <a:ext cx="158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Trapped atoms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22107198-ABEA-40FA-8362-71281B6876EE}"/>
              </a:ext>
            </a:extLst>
          </p:cNvPr>
          <p:cNvSpPr txBox="1"/>
          <p:nvPr/>
        </p:nvSpPr>
        <p:spPr>
          <a:xfrm>
            <a:off x="6849449" y="3520931"/>
            <a:ext cx="955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Photons</a:t>
            </a:r>
          </a:p>
        </p:txBody>
      </p:sp>
      <p:sp>
        <p:nvSpPr>
          <p:cNvPr id="38" name="TextBox 13">
            <a:extLst>
              <a:ext uri="{FF2B5EF4-FFF2-40B4-BE49-F238E27FC236}">
                <a16:creationId xmlns:a16="http://schemas.microsoft.com/office/drawing/2014/main" id="{C740850C-EBF9-4202-B9A1-8926794C1763}"/>
              </a:ext>
            </a:extLst>
          </p:cNvPr>
          <p:cNvSpPr txBox="1"/>
          <p:nvPr/>
        </p:nvSpPr>
        <p:spPr>
          <a:xfrm>
            <a:off x="1110855" y="6048140"/>
            <a:ext cx="176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Superconductors</a:t>
            </a:r>
          </a:p>
        </p:txBody>
      </p:sp>
      <p:sp>
        <p:nvSpPr>
          <p:cNvPr id="39" name="TextBox 13">
            <a:extLst>
              <a:ext uri="{FF2B5EF4-FFF2-40B4-BE49-F238E27FC236}">
                <a16:creationId xmlns:a16="http://schemas.microsoft.com/office/drawing/2014/main" id="{353DF58B-9B18-4F4E-A8E7-25F9942F1B59}"/>
              </a:ext>
            </a:extLst>
          </p:cNvPr>
          <p:cNvSpPr txBox="1"/>
          <p:nvPr/>
        </p:nvSpPr>
        <p:spPr>
          <a:xfrm>
            <a:off x="4036323" y="6048140"/>
            <a:ext cx="14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Quantum dot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425D8D70-E458-4CE9-860F-7287A593E44F}"/>
              </a:ext>
            </a:extLst>
          </p:cNvPr>
          <p:cNvSpPr txBox="1"/>
          <p:nvPr/>
        </p:nvSpPr>
        <p:spPr>
          <a:xfrm>
            <a:off x="7049828" y="6048140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NV center</a:t>
            </a:r>
          </a:p>
        </p:txBody>
      </p:sp>
    </p:spTree>
    <p:extLst>
      <p:ext uri="{BB962C8B-B14F-4D97-AF65-F5344CB8AC3E}">
        <p14:creationId xmlns:p14="http://schemas.microsoft.com/office/powerpoint/2010/main" val="250995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7" grpId="0"/>
      <p:bldP spid="38" grpId="0"/>
      <p:bldP spid="39" grpId="0"/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提纲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53120-7C86-8D44-B778-E256C641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289"/>
            <a:ext cx="7886700" cy="478551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背景知识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量子计算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基于光探测磁共振</a:t>
            </a:r>
            <a:r>
              <a:rPr lang="en-US" altLang="zh-CN" sz="22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(ODMR)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技术的自旋量子调控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实验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量子比特基本操控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量子算法实现与扩展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861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2582BA-A64B-4184-AF10-1A351BB7DD0C}"/>
              </a:ext>
            </a:extLst>
          </p:cNvPr>
          <p:cNvSpPr/>
          <p:nvPr/>
        </p:nvSpPr>
        <p:spPr>
          <a:xfrm>
            <a:off x="5593404" y="6505313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hlinkClick r:id="rId5"/>
              </a:rPr>
              <a:t>https://www.youtube.com/watch?v=g9NAUPbqAvE</a:t>
            </a:r>
            <a:endParaRPr lang="zh-CN" altLang="en-US" sz="1200" dirty="0"/>
          </a:p>
        </p:txBody>
      </p:sp>
      <p:pic>
        <p:nvPicPr>
          <p:cNvPr id="6" name="NV1">
            <a:hlinkClick r:id="" action="ppaction://media"/>
            <a:extLst>
              <a:ext uri="{FF2B5EF4-FFF2-40B4-BE49-F238E27FC236}">
                <a16:creationId xmlns:a16="http://schemas.microsoft.com/office/drawing/2014/main" id="{56BA0EFC-CBE3-46B1-AB3E-00966484E2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006349"/>
            <a:ext cx="9144000" cy="5143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3B185A8-AC8B-4F67-912E-9A3070A280A1}"/>
              </a:ext>
            </a:extLst>
          </p:cNvPr>
          <p:cNvSpPr/>
          <p:nvPr/>
        </p:nvSpPr>
        <p:spPr>
          <a:xfrm>
            <a:off x="0" y="0"/>
            <a:ext cx="9144000" cy="10063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0DD837D-0AAE-46C3-8D03-7997F8599341}"/>
              </a:ext>
            </a:extLst>
          </p:cNvPr>
          <p:cNvSpPr/>
          <p:nvPr/>
        </p:nvSpPr>
        <p:spPr>
          <a:xfrm>
            <a:off x="0" y="6140548"/>
            <a:ext cx="9144000" cy="10063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2582BA-A64B-4184-AF10-1A351BB7DD0C}"/>
              </a:ext>
            </a:extLst>
          </p:cNvPr>
          <p:cNvSpPr/>
          <p:nvPr/>
        </p:nvSpPr>
        <p:spPr>
          <a:xfrm>
            <a:off x="5495139" y="6760364"/>
            <a:ext cx="364886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hlinkClick r:id="rId5"/>
              </a:rPr>
              <a:t>https://www.youtube.com/watch?v=g9NAUPbqAvE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2224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提纲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53120-7C86-8D44-B778-E256C641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289"/>
            <a:ext cx="7886700" cy="478551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400" dirty="0"/>
              <a:t>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背景知识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量子计算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基于光探测磁共振</a:t>
            </a:r>
            <a:r>
              <a:rPr lang="en-US" altLang="zh-CN" sz="22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(ODMR)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技术的自旋量子调控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实验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量子比特基本操控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量子算法实现与扩展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068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CD3EACA-B88C-054C-94F6-C576775B9A12}"/>
              </a:ext>
            </a:extLst>
          </p:cNvPr>
          <p:cNvSpPr txBox="1"/>
          <p:nvPr/>
        </p:nvSpPr>
        <p:spPr>
          <a:xfrm>
            <a:off x="4746399" y="36962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轨道激发态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4A26D42-2540-9C42-83BC-13E3DACC3295}"/>
              </a:ext>
            </a:extLst>
          </p:cNvPr>
          <p:cNvSpPr txBox="1"/>
          <p:nvPr/>
        </p:nvSpPr>
        <p:spPr>
          <a:xfrm>
            <a:off x="4921395" y="62505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轨道基态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4E0BB23-8B13-1D43-BAD3-FB57DFE13DE2}"/>
              </a:ext>
            </a:extLst>
          </p:cNvPr>
          <p:cNvSpPr txBox="1"/>
          <p:nvPr/>
        </p:nvSpPr>
        <p:spPr>
          <a:xfrm>
            <a:off x="1704148" y="54404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精细结构，自旋量子数</a:t>
            </a:r>
          </a:p>
        </p:txBody>
      </p:sp>
    </p:spTree>
    <p:extLst>
      <p:ext uri="{BB962C8B-B14F-4D97-AF65-F5344CB8AC3E}">
        <p14:creationId xmlns:p14="http://schemas.microsoft.com/office/powerpoint/2010/main" val="2797381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9BD3948-7C3D-EC4F-8654-848C79205045}"/>
              </a:ext>
            </a:extLst>
          </p:cNvPr>
          <p:cNvSpPr/>
          <p:nvPr/>
        </p:nvSpPr>
        <p:spPr>
          <a:xfrm>
            <a:off x="1618938" y="65561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EA65F88-D15D-0940-A4DD-DAE502388756}"/>
              </a:ext>
            </a:extLst>
          </p:cNvPr>
          <p:cNvSpPr/>
          <p:nvPr/>
        </p:nvSpPr>
        <p:spPr>
          <a:xfrm>
            <a:off x="1987314" y="61534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CA3C7C9-6DC0-1948-A357-0F7D26BD3F65}"/>
              </a:ext>
            </a:extLst>
          </p:cNvPr>
          <p:cNvSpPr/>
          <p:nvPr/>
        </p:nvSpPr>
        <p:spPr>
          <a:xfrm>
            <a:off x="2344362" y="59514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5094BF3-D56C-5B4D-9480-2349DA55E2B1}"/>
              </a:ext>
            </a:extLst>
          </p:cNvPr>
          <p:cNvSpPr txBox="1"/>
          <p:nvPr/>
        </p:nvSpPr>
        <p:spPr>
          <a:xfrm>
            <a:off x="4746399" y="36962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轨道激发态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3926FD8-D530-4547-AAEF-0945BE7D2A0A}"/>
              </a:ext>
            </a:extLst>
          </p:cNvPr>
          <p:cNvSpPr txBox="1"/>
          <p:nvPr/>
        </p:nvSpPr>
        <p:spPr>
          <a:xfrm>
            <a:off x="1704148" y="54404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精细结构，自旋量子数</a:t>
            </a:r>
          </a:p>
        </p:txBody>
      </p:sp>
      <p:cxnSp>
        <p:nvCxnSpPr>
          <p:cNvPr id="107" name="直接箭头连接符 29">
            <a:extLst>
              <a:ext uri="{FF2B5EF4-FFF2-40B4-BE49-F238E27FC236}">
                <a16:creationId xmlns:a16="http://schemas.microsoft.com/office/drawing/2014/main" id="{24DAEEC8-8B7F-1545-8669-A57D8F6AC311}"/>
              </a:ext>
            </a:extLst>
          </p:cNvPr>
          <p:cNvCxnSpPr>
            <a:cxnSpLocks/>
          </p:cNvCxnSpPr>
          <p:nvPr/>
        </p:nvCxnSpPr>
        <p:spPr>
          <a:xfrm flipV="1">
            <a:off x="1272685" y="4276355"/>
            <a:ext cx="0" cy="1558293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8B48ED1-D9C8-D64C-B312-234BE14165F5}"/>
              </a:ext>
            </a:extLst>
          </p:cNvPr>
          <p:cNvSpPr/>
          <p:nvPr/>
        </p:nvSpPr>
        <p:spPr>
          <a:xfrm>
            <a:off x="1531099" y="4808411"/>
            <a:ext cx="3143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1.97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eV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600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nm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50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k</a:t>
            </a:r>
            <a:r>
              <a:rPr lang="en-US" altLang="zh-CN" sz="2000" i="1" dirty="0" err="1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T</a:t>
            </a:r>
            <a:endParaRPr lang="fr-FR" altLang="zh-CN" sz="2000" i="1" dirty="0">
              <a:solidFill>
                <a:srgbClr val="00B050"/>
              </a:solidFill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6974EAB3-923C-8F42-A2DF-B2C05D7B2401}"/>
              </a:ext>
            </a:extLst>
          </p:cNvPr>
          <p:cNvSpPr txBox="1"/>
          <p:nvPr/>
        </p:nvSpPr>
        <p:spPr>
          <a:xfrm>
            <a:off x="4921395" y="62505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轨道基态</a:t>
            </a:r>
          </a:p>
        </p:txBody>
      </p:sp>
    </p:spTree>
    <p:extLst>
      <p:ext uri="{BB962C8B-B14F-4D97-AF65-F5344CB8AC3E}">
        <p14:creationId xmlns:p14="http://schemas.microsoft.com/office/powerpoint/2010/main" val="3537113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9BD3948-7C3D-EC4F-8654-848C79205045}"/>
              </a:ext>
            </a:extLst>
          </p:cNvPr>
          <p:cNvSpPr/>
          <p:nvPr/>
        </p:nvSpPr>
        <p:spPr>
          <a:xfrm>
            <a:off x="1618938" y="65561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EA65F88-D15D-0940-A4DD-DAE502388756}"/>
              </a:ext>
            </a:extLst>
          </p:cNvPr>
          <p:cNvSpPr/>
          <p:nvPr/>
        </p:nvSpPr>
        <p:spPr>
          <a:xfrm>
            <a:off x="1987314" y="61534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CA3C7C9-6DC0-1948-A357-0F7D26BD3F65}"/>
              </a:ext>
            </a:extLst>
          </p:cNvPr>
          <p:cNvSpPr/>
          <p:nvPr/>
        </p:nvSpPr>
        <p:spPr>
          <a:xfrm>
            <a:off x="2344362" y="59514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5094BF3-D56C-5B4D-9480-2349DA55E2B1}"/>
              </a:ext>
            </a:extLst>
          </p:cNvPr>
          <p:cNvSpPr txBox="1"/>
          <p:nvPr/>
        </p:nvSpPr>
        <p:spPr>
          <a:xfrm>
            <a:off x="4746399" y="36962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轨道激发态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3926FD8-D530-4547-AAEF-0945BE7D2A0A}"/>
              </a:ext>
            </a:extLst>
          </p:cNvPr>
          <p:cNvSpPr txBox="1"/>
          <p:nvPr/>
        </p:nvSpPr>
        <p:spPr>
          <a:xfrm>
            <a:off x="1704148" y="54404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精细结构，自旋量子数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ADAF372-1AC0-7D4D-AF66-02EED2A966A6}"/>
              </a:ext>
            </a:extLst>
          </p:cNvPr>
          <p:cNvSpPr txBox="1"/>
          <p:nvPr/>
        </p:nvSpPr>
        <p:spPr>
          <a:xfrm>
            <a:off x="4921395" y="62505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轨道基态</a:t>
            </a:r>
          </a:p>
        </p:txBody>
      </p:sp>
      <p:cxnSp>
        <p:nvCxnSpPr>
          <p:cNvPr id="107" name="直接箭头连接符 29">
            <a:extLst>
              <a:ext uri="{FF2B5EF4-FFF2-40B4-BE49-F238E27FC236}">
                <a16:creationId xmlns:a16="http://schemas.microsoft.com/office/drawing/2014/main" id="{24DAEEC8-8B7F-1545-8669-A57D8F6AC311}"/>
              </a:ext>
            </a:extLst>
          </p:cNvPr>
          <p:cNvCxnSpPr>
            <a:cxnSpLocks/>
          </p:cNvCxnSpPr>
          <p:nvPr/>
        </p:nvCxnSpPr>
        <p:spPr>
          <a:xfrm flipV="1">
            <a:off x="1272685" y="4276355"/>
            <a:ext cx="0" cy="1558293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8B48ED1-D9C8-D64C-B312-234BE14165F5}"/>
              </a:ext>
            </a:extLst>
          </p:cNvPr>
          <p:cNvSpPr/>
          <p:nvPr/>
        </p:nvSpPr>
        <p:spPr>
          <a:xfrm>
            <a:off x="1531099" y="4808411"/>
            <a:ext cx="3143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1.97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eV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600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nm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50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k</a:t>
            </a:r>
            <a:r>
              <a:rPr lang="en-US" altLang="zh-CN" sz="2000" i="1" dirty="0" err="1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T</a:t>
            </a:r>
            <a:endParaRPr lang="fr-FR" altLang="zh-CN" sz="2000" i="1" dirty="0">
              <a:solidFill>
                <a:srgbClr val="00B050"/>
              </a:solidFill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7FD78211-A4FD-4541-AF25-F34232A6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99" y="4521785"/>
            <a:ext cx="1311803" cy="8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38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9BD3948-7C3D-EC4F-8654-848C79205045}"/>
              </a:ext>
            </a:extLst>
          </p:cNvPr>
          <p:cNvSpPr/>
          <p:nvPr/>
        </p:nvSpPr>
        <p:spPr>
          <a:xfrm>
            <a:off x="1618938" y="65561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EA65F88-D15D-0940-A4DD-DAE502388756}"/>
              </a:ext>
            </a:extLst>
          </p:cNvPr>
          <p:cNvSpPr/>
          <p:nvPr/>
        </p:nvSpPr>
        <p:spPr>
          <a:xfrm>
            <a:off x="1987314" y="61534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CA3C7C9-6DC0-1948-A357-0F7D26BD3F65}"/>
              </a:ext>
            </a:extLst>
          </p:cNvPr>
          <p:cNvSpPr/>
          <p:nvPr/>
        </p:nvSpPr>
        <p:spPr>
          <a:xfrm>
            <a:off x="2344362" y="59514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5094BF3-D56C-5B4D-9480-2349DA55E2B1}"/>
              </a:ext>
            </a:extLst>
          </p:cNvPr>
          <p:cNvSpPr txBox="1"/>
          <p:nvPr/>
        </p:nvSpPr>
        <p:spPr>
          <a:xfrm>
            <a:off x="4746399" y="36962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轨道激发态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3926FD8-D530-4547-AAEF-0945BE7D2A0A}"/>
              </a:ext>
            </a:extLst>
          </p:cNvPr>
          <p:cNvSpPr txBox="1"/>
          <p:nvPr/>
        </p:nvSpPr>
        <p:spPr>
          <a:xfrm>
            <a:off x="1704148" y="54404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精细结构，自旋量子数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ADAF372-1AC0-7D4D-AF66-02EED2A966A6}"/>
              </a:ext>
            </a:extLst>
          </p:cNvPr>
          <p:cNvSpPr txBox="1"/>
          <p:nvPr/>
        </p:nvSpPr>
        <p:spPr>
          <a:xfrm>
            <a:off x="4921395" y="62505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轨道基态</a:t>
            </a:r>
          </a:p>
        </p:txBody>
      </p:sp>
      <p:cxnSp>
        <p:nvCxnSpPr>
          <p:cNvPr id="107" name="直接箭头连接符 29">
            <a:extLst>
              <a:ext uri="{FF2B5EF4-FFF2-40B4-BE49-F238E27FC236}">
                <a16:creationId xmlns:a16="http://schemas.microsoft.com/office/drawing/2014/main" id="{24DAEEC8-8B7F-1545-8669-A57D8F6AC311}"/>
              </a:ext>
            </a:extLst>
          </p:cNvPr>
          <p:cNvCxnSpPr>
            <a:cxnSpLocks/>
          </p:cNvCxnSpPr>
          <p:nvPr/>
        </p:nvCxnSpPr>
        <p:spPr>
          <a:xfrm flipV="1">
            <a:off x="1272685" y="4276355"/>
            <a:ext cx="0" cy="1558293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8B48ED1-D9C8-D64C-B312-234BE14165F5}"/>
              </a:ext>
            </a:extLst>
          </p:cNvPr>
          <p:cNvSpPr/>
          <p:nvPr/>
        </p:nvSpPr>
        <p:spPr>
          <a:xfrm>
            <a:off x="1531099" y="4808411"/>
            <a:ext cx="3143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1.97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eV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600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nm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50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k</a:t>
            </a:r>
            <a:r>
              <a:rPr lang="en-US" altLang="zh-CN" sz="2000" i="1" dirty="0" err="1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T</a:t>
            </a:r>
            <a:endParaRPr lang="fr-FR" altLang="zh-CN" sz="2000" i="1" dirty="0">
              <a:solidFill>
                <a:srgbClr val="00B050"/>
              </a:solidFill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08" name="直接箭头连接符 29">
            <a:extLst>
              <a:ext uri="{FF2B5EF4-FFF2-40B4-BE49-F238E27FC236}">
                <a16:creationId xmlns:a16="http://schemas.microsoft.com/office/drawing/2014/main" id="{666756E9-6414-FD47-9850-72DB39432F75}"/>
              </a:ext>
            </a:extLst>
          </p:cNvPr>
          <p:cNvCxnSpPr>
            <a:cxnSpLocks/>
          </p:cNvCxnSpPr>
          <p:nvPr/>
        </p:nvCxnSpPr>
        <p:spPr>
          <a:xfrm flipV="1">
            <a:off x="3945076" y="6055059"/>
            <a:ext cx="0" cy="501083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AE36B967-473B-0B4E-B1E2-BD19B2CB5368}"/>
              </a:ext>
            </a:extLst>
          </p:cNvPr>
          <p:cNvSpPr/>
          <p:nvPr/>
        </p:nvSpPr>
        <p:spPr>
          <a:xfrm>
            <a:off x="4023689" y="5953390"/>
            <a:ext cx="2704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10</a:t>
            </a:r>
            <a:r>
              <a:rPr lang="zh-CN" altLang="en-US" sz="2000" dirty="0">
                <a:solidFill>
                  <a:srgbClr val="0000FF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  <a:latin typeface="Symbol" pitchFamily="2" charset="2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sz="2000" dirty="0" err="1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eV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GHz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&lt;&lt;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k</a:t>
            </a:r>
            <a:r>
              <a:rPr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T</a:t>
            </a:r>
            <a:endParaRPr lang="fr-FR" altLang="zh-CN" sz="200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7FD78211-A4FD-4541-AF25-F34232A6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99" y="4521785"/>
            <a:ext cx="1311803" cy="88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54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9BD3948-7C3D-EC4F-8654-848C79205045}"/>
              </a:ext>
            </a:extLst>
          </p:cNvPr>
          <p:cNvSpPr/>
          <p:nvPr/>
        </p:nvSpPr>
        <p:spPr>
          <a:xfrm>
            <a:off x="1618938" y="65561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EA65F88-D15D-0940-A4DD-DAE502388756}"/>
              </a:ext>
            </a:extLst>
          </p:cNvPr>
          <p:cNvSpPr/>
          <p:nvPr/>
        </p:nvSpPr>
        <p:spPr>
          <a:xfrm>
            <a:off x="1987314" y="61534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CA3C7C9-6DC0-1948-A357-0F7D26BD3F65}"/>
              </a:ext>
            </a:extLst>
          </p:cNvPr>
          <p:cNvSpPr/>
          <p:nvPr/>
        </p:nvSpPr>
        <p:spPr>
          <a:xfrm>
            <a:off x="2344362" y="59514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5094BF3-D56C-5B4D-9480-2349DA55E2B1}"/>
              </a:ext>
            </a:extLst>
          </p:cNvPr>
          <p:cNvSpPr txBox="1"/>
          <p:nvPr/>
        </p:nvSpPr>
        <p:spPr>
          <a:xfrm>
            <a:off x="4746399" y="369622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轨道激发态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3926FD8-D530-4547-AAEF-0945BE7D2A0A}"/>
              </a:ext>
            </a:extLst>
          </p:cNvPr>
          <p:cNvSpPr txBox="1"/>
          <p:nvPr/>
        </p:nvSpPr>
        <p:spPr>
          <a:xfrm>
            <a:off x="1704148" y="5440414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精细结构，自旋量子数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3ADAF372-1AC0-7D4D-AF66-02EED2A966A6}"/>
              </a:ext>
            </a:extLst>
          </p:cNvPr>
          <p:cNvSpPr txBox="1"/>
          <p:nvPr/>
        </p:nvSpPr>
        <p:spPr>
          <a:xfrm>
            <a:off x="4921395" y="62505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轨道基态</a:t>
            </a:r>
          </a:p>
        </p:txBody>
      </p:sp>
      <p:cxnSp>
        <p:nvCxnSpPr>
          <p:cNvPr id="107" name="直接箭头连接符 29">
            <a:extLst>
              <a:ext uri="{FF2B5EF4-FFF2-40B4-BE49-F238E27FC236}">
                <a16:creationId xmlns:a16="http://schemas.microsoft.com/office/drawing/2014/main" id="{24DAEEC8-8B7F-1545-8669-A57D8F6AC311}"/>
              </a:ext>
            </a:extLst>
          </p:cNvPr>
          <p:cNvCxnSpPr>
            <a:cxnSpLocks/>
          </p:cNvCxnSpPr>
          <p:nvPr/>
        </p:nvCxnSpPr>
        <p:spPr>
          <a:xfrm flipV="1">
            <a:off x="1272685" y="4276355"/>
            <a:ext cx="0" cy="1558293"/>
          </a:xfrm>
          <a:prstGeom prst="straightConnector1">
            <a:avLst/>
          </a:prstGeom>
          <a:ln w="38100">
            <a:solidFill>
              <a:srgbClr val="92D05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8B48ED1-D9C8-D64C-B312-234BE14165F5}"/>
              </a:ext>
            </a:extLst>
          </p:cNvPr>
          <p:cNvSpPr/>
          <p:nvPr/>
        </p:nvSpPr>
        <p:spPr>
          <a:xfrm>
            <a:off x="1531099" y="4808411"/>
            <a:ext cx="3143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1.97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eV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600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nm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50</a:t>
            </a:r>
            <a:r>
              <a:rPr lang="zh-CN" altLang="en-US" sz="2000" dirty="0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k</a:t>
            </a:r>
            <a:r>
              <a:rPr lang="en-US" altLang="zh-CN" sz="2000" i="1" dirty="0" err="1">
                <a:solidFill>
                  <a:srgbClr val="00B050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T</a:t>
            </a:r>
            <a:endParaRPr lang="fr-FR" altLang="zh-CN" sz="2000" i="1" dirty="0">
              <a:solidFill>
                <a:srgbClr val="00B050"/>
              </a:solidFill>
              <a:latin typeface="Arial" panose="020B0604020202020204" pitchFamily="34" charset="0"/>
              <a:ea typeface="CMU Sans Serif" panose="02000603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108" name="直接箭头连接符 29">
            <a:extLst>
              <a:ext uri="{FF2B5EF4-FFF2-40B4-BE49-F238E27FC236}">
                <a16:creationId xmlns:a16="http://schemas.microsoft.com/office/drawing/2014/main" id="{666756E9-6414-FD47-9850-72DB39432F75}"/>
              </a:ext>
            </a:extLst>
          </p:cNvPr>
          <p:cNvCxnSpPr>
            <a:cxnSpLocks/>
          </p:cNvCxnSpPr>
          <p:nvPr/>
        </p:nvCxnSpPr>
        <p:spPr>
          <a:xfrm flipV="1">
            <a:off x="3945076" y="6055059"/>
            <a:ext cx="0" cy="501083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AE36B967-473B-0B4E-B1E2-BD19B2CB5368}"/>
              </a:ext>
            </a:extLst>
          </p:cNvPr>
          <p:cNvSpPr/>
          <p:nvPr/>
        </p:nvSpPr>
        <p:spPr>
          <a:xfrm>
            <a:off x="4023689" y="5953390"/>
            <a:ext cx="2704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10</a:t>
            </a:r>
            <a:r>
              <a:rPr lang="zh-CN" altLang="en-US" sz="2000" dirty="0">
                <a:solidFill>
                  <a:srgbClr val="0000FF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  <a:latin typeface="Symbol" pitchFamily="2" charset="2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sz="2000" dirty="0" err="1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eV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~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3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GHz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&lt;&lt;</a:t>
            </a:r>
            <a:r>
              <a:rPr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k</a:t>
            </a:r>
            <a:r>
              <a:rPr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ea typeface="CMU Sans Serif" panose="02000603000000000000" pitchFamily="2" charset="0"/>
                <a:cs typeface="Arial" panose="020B0604020202020204" pitchFamily="34" charset="0"/>
              </a:rPr>
              <a:t>T</a:t>
            </a:r>
            <a:endParaRPr lang="fr-FR" altLang="zh-CN" sz="2000" dirty="0">
              <a:solidFill>
                <a:srgbClr val="0000FF"/>
              </a:solidFill>
              <a:latin typeface="KaiTi" panose="02010609060101010101" pitchFamily="49" charset="-122"/>
              <a:ea typeface="KaiTi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7FD78211-A4FD-4541-AF25-F34232A6B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99" y="4521785"/>
            <a:ext cx="1311803" cy="881062"/>
          </a:xfrm>
          <a:prstGeom prst="rect">
            <a:avLst/>
          </a:prstGeom>
        </p:spPr>
      </p:pic>
      <p:pic>
        <p:nvPicPr>
          <p:cNvPr id="111" name="图片 110">
            <a:extLst>
              <a:ext uri="{FF2B5EF4-FFF2-40B4-BE49-F238E27FC236}">
                <a16:creationId xmlns:a16="http://schemas.microsoft.com/office/drawing/2014/main" id="{963D034C-DEF2-A648-A7F5-35CC6A0A8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237" y="5652154"/>
            <a:ext cx="1356096" cy="94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6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9BD3948-7C3D-EC4F-8654-848C79205045}"/>
              </a:ext>
            </a:extLst>
          </p:cNvPr>
          <p:cNvSpPr/>
          <p:nvPr/>
        </p:nvSpPr>
        <p:spPr>
          <a:xfrm>
            <a:off x="1588958" y="655614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EA65F88-D15D-0940-A4DD-DAE502388756}"/>
              </a:ext>
            </a:extLst>
          </p:cNvPr>
          <p:cNvSpPr/>
          <p:nvPr/>
        </p:nvSpPr>
        <p:spPr>
          <a:xfrm>
            <a:off x="1957334" y="615344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CA3C7C9-6DC0-1948-A357-0F7D26BD3F65}"/>
              </a:ext>
            </a:extLst>
          </p:cNvPr>
          <p:cNvSpPr/>
          <p:nvPr/>
        </p:nvSpPr>
        <p:spPr>
          <a:xfrm>
            <a:off x="2314382" y="595149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9" name="Group 78">
            <a:extLst>
              <a:ext uri="{FF2B5EF4-FFF2-40B4-BE49-F238E27FC236}">
                <a16:creationId xmlns:a16="http://schemas.microsoft.com/office/drawing/2014/main" id="{9C38AA80-CA04-C043-B5A6-37024869371F}"/>
              </a:ext>
            </a:extLst>
          </p:cNvPr>
          <p:cNvGrpSpPr/>
          <p:nvPr/>
        </p:nvGrpSpPr>
        <p:grpSpPr>
          <a:xfrm rot="10800000">
            <a:off x="210223" y="4859389"/>
            <a:ext cx="1362483" cy="440234"/>
            <a:chOff x="4653770" y="2462820"/>
            <a:chExt cx="2806125" cy="479023"/>
          </a:xfrm>
        </p:grpSpPr>
        <p:grpSp>
          <p:nvGrpSpPr>
            <p:cNvPr id="30" name="Group 81">
              <a:extLst>
                <a:ext uri="{FF2B5EF4-FFF2-40B4-BE49-F238E27FC236}">
                  <a16:creationId xmlns:a16="http://schemas.microsoft.com/office/drawing/2014/main" id="{CDEC85BA-F189-2B4D-9021-EBFAF8B83202}"/>
                </a:ext>
              </a:extLst>
            </p:cNvPr>
            <p:cNvGrpSpPr/>
            <p:nvPr/>
          </p:nvGrpSpPr>
          <p:grpSpPr>
            <a:xfrm>
              <a:off x="4653770" y="2463723"/>
              <a:ext cx="2185213" cy="478120"/>
              <a:chOff x="2186897" y="2387788"/>
              <a:chExt cx="2185213" cy="641539"/>
            </a:xfrm>
          </p:grpSpPr>
          <p:sp>
            <p:nvSpPr>
              <p:cNvPr id="34" name="任意多边形 166">
                <a:extLst>
                  <a:ext uri="{FF2B5EF4-FFF2-40B4-BE49-F238E27FC236}">
                    <a16:creationId xmlns:a16="http://schemas.microsoft.com/office/drawing/2014/main" id="{A3C2BC35-6873-D341-AF7B-BB7FC285AD50}"/>
                  </a:ext>
                </a:extLst>
              </p:cNvPr>
              <p:cNvSpPr/>
              <p:nvPr/>
            </p:nvSpPr>
            <p:spPr>
              <a:xfrm rot="10800000">
                <a:off x="2186897" y="2697803"/>
                <a:ext cx="309765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92D05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5" name="Group 158">
                <a:extLst>
                  <a:ext uri="{FF2B5EF4-FFF2-40B4-BE49-F238E27FC236}">
                    <a16:creationId xmlns:a16="http://schemas.microsoft.com/office/drawing/2014/main" id="{25AFB0D7-7F10-D441-8C9E-7314DBAFECDA}"/>
                  </a:ext>
                </a:extLst>
              </p:cNvPr>
              <p:cNvGrpSpPr/>
              <p:nvPr/>
            </p:nvGrpSpPr>
            <p:grpSpPr>
              <a:xfrm>
                <a:off x="2501849" y="2387788"/>
                <a:ext cx="619532" cy="641538"/>
                <a:chOff x="1540884" y="2333901"/>
                <a:chExt cx="1734228" cy="641538"/>
              </a:xfrm>
            </p:grpSpPr>
            <p:sp>
              <p:nvSpPr>
                <p:cNvPr id="42" name="任意多边形 166">
                  <a:extLst>
                    <a:ext uri="{FF2B5EF4-FFF2-40B4-BE49-F238E27FC236}">
                      <a16:creationId xmlns:a16="http://schemas.microsoft.com/office/drawing/2014/main" id="{B9399D1D-1FF9-3048-A4AC-1CBB7C7C1914}"/>
                    </a:ext>
                  </a:extLst>
                </p:cNvPr>
                <p:cNvSpPr/>
                <p:nvPr/>
              </p:nvSpPr>
              <p:spPr>
                <a:xfrm>
                  <a:off x="1540884" y="2333901"/>
                  <a:ext cx="867115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任意多边形 166">
                  <a:extLst>
                    <a:ext uri="{FF2B5EF4-FFF2-40B4-BE49-F238E27FC236}">
                      <a16:creationId xmlns:a16="http://schemas.microsoft.com/office/drawing/2014/main" id="{79EDF66A-D871-AB4F-BDE6-66DB4AADBF87}"/>
                    </a:ext>
                  </a:extLst>
                </p:cNvPr>
                <p:cNvSpPr/>
                <p:nvPr/>
              </p:nvSpPr>
              <p:spPr>
                <a:xfrm rot="10800000">
                  <a:off x="2407996" y="2653119"/>
                  <a:ext cx="867116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6" name="Group 160">
                <a:extLst>
                  <a:ext uri="{FF2B5EF4-FFF2-40B4-BE49-F238E27FC236}">
                    <a16:creationId xmlns:a16="http://schemas.microsoft.com/office/drawing/2014/main" id="{CD42FBB4-83FF-9040-94EA-78336CD89584}"/>
                  </a:ext>
                </a:extLst>
              </p:cNvPr>
              <p:cNvGrpSpPr/>
              <p:nvPr/>
            </p:nvGrpSpPr>
            <p:grpSpPr>
              <a:xfrm>
                <a:off x="3128221" y="2387788"/>
                <a:ext cx="619532" cy="641538"/>
                <a:chOff x="1586167" y="2333901"/>
                <a:chExt cx="1734227" cy="641538"/>
              </a:xfrm>
            </p:grpSpPr>
            <p:sp>
              <p:nvSpPr>
                <p:cNvPr id="40" name="任意多边形 166">
                  <a:extLst>
                    <a:ext uri="{FF2B5EF4-FFF2-40B4-BE49-F238E27FC236}">
                      <a16:creationId xmlns:a16="http://schemas.microsoft.com/office/drawing/2014/main" id="{0602B0BF-AFA0-D545-B695-84415EAF7C08}"/>
                    </a:ext>
                  </a:extLst>
                </p:cNvPr>
                <p:cNvSpPr/>
                <p:nvPr/>
              </p:nvSpPr>
              <p:spPr>
                <a:xfrm>
                  <a:off x="1586167" y="2333901"/>
                  <a:ext cx="867112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任意多边形 166">
                  <a:extLst>
                    <a:ext uri="{FF2B5EF4-FFF2-40B4-BE49-F238E27FC236}">
                      <a16:creationId xmlns:a16="http://schemas.microsoft.com/office/drawing/2014/main" id="{3FE07662-DD62-F946-8026-3D8FC48B6C01}"/>
                    </a:ext>
                  </a:extLst>
                </p:cNvPr>
                <p:cNvSpPr/>
                <p:nvPr/>
              </p:nvSpPr>
              <p:spPr>
                <a:xfrm rot="10800000">
                  <a:off x="2453280" y="2653119"/>
                  <a:ext cx="867114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7" name="Group 161">
                <a:extLst>
                  <a:ext uri="{FF2B5EF4-FFF2-40B4-BE49-F238E27FC236}">
                    <a16:creationId xmlns:a16="http://schemas.microsoft.com/office/drawing/2014/main" id="{E3DDD0A5-A841-5B49-9573-A49561C57D15}"/>
                  </a:ext>
                </a:extLst>
              </p:cNvPr>
              <p:cNvGrpSpPr/>
              <p:nvPr/>
            </p:nvGrpSpPr>
            <p:grpSpPr>
              <a:xfrm>
                <a:off x="3752578" y="2387789"/>
                <a:ext cx="619532" cy="641538"/>
                <a:chOff x="1611506" y="2333901"/>
                <a:chExt cx="1734226" cy="641538"/>
              </a:xfrm>
            </p:grpSpPr>
            <p:sp>
              <p:nvSpPr>
                <p:cNvPr id="38" name="任意多边形 166">
                  <a:extLst>
                    <a:ext uri="{FF2B5EF4-FFF2-40B4-BE49-F238E27FC236}">
                      <a16:creationId xmlns:a16="http://schemas.microsoft.com/office/drawing/2014/main" id="{74B62555-9C45-B242-807C-0A5B8FEEEA7E}"/>
                    </a:ext>
                  </a:extLst>
                </p:cNvPr>
                <p:cNvSpPr/>
                <p:nvPr/>
              </p:nvSpPr>
              <p:spPr>
                <a:xfrm>
                  <a:off x="1611506" y="2333901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任意多边形 166">
                  <a:extLst>
                    <a:ext uri="{FF2B5EF4-FFF2-40B4-BE49-F238E27FC236}">
                      <a16:creationId xmlns:a16="http://schemas.microsoft.com/office/drawing/2014/main" id="{EC580B1E-07E2-4D4A-B150-01F730709ED7}"/>
                    </a:ext>
                  </a:extLst>
                </p:cNvPr>
                <p:cNvSpPr/>
                <p:nvPr/>
              </p:nvSpPr>
              <p:spPr>
                <a:xfrm rot="10800000">
                  <a:off x="2478619" y="2653119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" name="Group 83">
              <a:extLst>
                <a:ext uri="{FF2B5EF4-FFF2-40B4-BE49-F238E27FC236}">
                  <a16:creationId xmlns:a16="http://schemas.microsoft.com/office/drawing/2014/main" id="{9C4C5CD9-0320-9A44-9492-FFB6F33893F1}"/>
                </a:ext>
              </a:extLst>
            </p:cNvPr>
            <p:cNvGrpSpPr/>
            <p:nvPr/>
          </p:nvGrpSpPr>
          <p:grpSpPr>
            <a:xfrm>
              <a:off x="6840363" y="2462820"/>
              <a:ext cx="619532" cy="478119"/>
              <a:chOff x="1577378" y="2333901"/>
              <a:chExt cx="1734226" cy="641538"/>
            </a:xfrm>
          </p:grpSpPr>
          <p:sp>
            <p:nvSpPr>
              <p:cNvPr id="32" name="任意多边形 166">
                <a:extLst>
                  <a:ext uri="{FF2B5EF4-FFF2-40B4-BE49-F238E27FC236}">
                    <a16:creationId xmlns:a16="http://schemas.microsoft.com/office/drawing/2014/main" id="{6C8BE7F2-5008-9E42-9B9D-F16BF4EB2A5E}"/>
                  </a:ext>
                </a:extLst>
              </p:cNvPr>
              <p:cNvSpPr/>
              <p:nvPr/>
            </p:nvSpPr>
            <p:spPr>
              <a:xfrm>
                <a:off x="1577378" y="2333901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任意多边形 166">
                <a:extLst>
                  <a:ext uri="{FF2B5EF4-FFF2-40B4-BE49-F238E27FC236}">
                    <a16:creationId xmlns:a16="http://schemas.microsoft.com/office/drawing/2014/main" id="{B8E29232-6DA7-AE4E-82B9-E7D31D52CE90}"/>
                  </a:ext>
                </a:extLst>
              </p:cNvPr>
              <p:cNvSpPr/>
              <p:nvPr/>
            </p:nvSpPr>
            <p:spPr>
              <a:xfrm rot="10800000">
                <a:off x="2444491" y="2653120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44" name="直接箭头连接符 30">
            <a:extLst>
              <a:ext uri="{FF2B5EF4-FFF2-40B4-BE49-F238E27FC236}">
                <a16:creationId xmlns:a16="http://schemas.microsoft.com/office/drawing/2014/main" id="{6034871F-D1E3-C840-9D74-D7873AF5B0CF}"/>
              </a:ext>
            </a:extLst>
          </p:cNvPr>
          <p:cNvCxnSpPr/>
          <p:nvPr/>
        </p:nvCxnSpPr>
        <p:spPr>
          <a:xfrm rot="5400000" flipH="1" flipV="1">
            <a:off x="124752" y="5082831"/>
            <a:ext cx="3118587" cy="195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10">
            <a:extLst>
              <a:ext uri="{FF2B5EF4-FFF2-40B4-BE49-F238E27FC236}">
                <a16:creationId xmlns:a16="http://schemas.microsoft.com/office/drawing/2014/main" id="{4CC12DC4-F64F-584A-BF0B-FE244272B08C}"/>
              </a:ext>
            </a:extLst>
          </p:cNvPr>
          <p:cNvCxnSpPr/>
          <p:nvPr/>
        </p:nvCxnSpPr>
        <p:spPr>
          <a:xfrm rot="5400000" flipH="1" flipV="1">
            <a:off x="475507" y="4683877"/>
            <a:ext cx="3118300" cy="195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11">
            <a:extLst>
              <a:ext uri="{FF2B5EF4-FFF2-40B4-BE49-F238E27FC236}">
                <a16:creationId xmlns:a16="http://schemas.microsoft.com/office/drawing/2014/main" id="{8115877B-07E5-C245-A81C-D594ECB9ACA7}"/>
              </a:ext>
            </a:extLst>
          </p:cNvPr>
          <p:cNvCxnSpPr/>
          <p:nvPr/>
        </p:nvCxnSpPr>
        <p:spPr>
          <a:xfrm rot="5400000" flipH="1" flipV="1">
            <a:off x="829049" y="4484839"/>
            <a:ext cx="3118300" cy="195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9">
            <a:extLst>
              <a:ext uri="{FF2B5EF4-FFF2-40B4-BE49-F238E27FC236}">
                <a16:creationId xmlns:a16="http://schemas.microsoft.com/office/drawing/2014/main" id="{714DE433-8715-414B-B53F-825E5D10A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0C0C1"/>
              </a:clrFrom>
              <a:clrTo>
                <a:srgbClr val="C0C0C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9499" y="4101085"/>
            <a:ext cx="2421549" cy="18288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7401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9BD3948-7C3D-EC4F-8654-848C79205045}"/>
              </a:ext>
            </a:extLst>
          </p:cNvPr>
          <p:cNvSpPr/>
          <p:nvPr/>
        </p:nvSpPr>
        <p:spPr>
          <a:xfrm>
            <a:off x="1588958" y="34831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EA65F88-D15D-0940-A4DD-DAE502388756}"/>
              </a:ext>
            </a:extLst>
          </p:cNvPr>
          <p:cNvSpPr/>
          <p:nvPr/>
        </p:nvSpPr>
        <p:spPr>
          <a:xfrm>
            <a:off x="1957334" y="30804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CA3C7C9-6DC0-1948-A357-0F7D26BD3F65}"/>
              </a:ext>
            </a:extLst>
          </p:cNvPr>
          <p:cNvSpPr/>
          <p:nvPr/>
        </p:nvSpPr>
        <p:spPr>
          <a:xfrm>
            <a:off x="2314382" y="28785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直接箭头连接符 30">
            <a:extLst>
              <a:ext uri="{FF2B5EF4-FFF2-40B4-BE49-F238E27FC236}">
                <a16:creationId xmlns:a16="http://schemas.microsoft.com/office/drawing/2014/main" id="{6034871F-D1E3-C840-9D74-D7873AF5B0CF}"/>
              </a:ext>
            </a:extLst>
          </p:cNvPr>
          <p:cNvCxnSpPr/>
          <p:nvPr/>
        </p:nvCxnSpPr>
        <p:spPr>
          <a:xfrm rot="5400000" flipH="1" flipV="1">
            <a:off x="124752" y="5082831"/>
            <a:ext cx="3118587" cy="195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10">
            <a:extLst>
              <a:ext uri="{FF2B5EF4-FFF2-40B4-BE49-F238E27FC236}">
                <a16:creationId xmlns:a16="http://schemas.microsoft.com/office/drawing/2014/main" id="{4CC12DC4-F64F-584A-BF0B-FE244272B08C}"/>
              </a:ext>
            </a:extLst>
          </p:cNvPr>
          <p:cNvCxnSpPr/>
          <p:nvPr/>
        </p:nvCxnSpPr>
        <p:spPr>
          <a:xfrm rot="5400000" flipH="1" flipV="1">
            <a:off x="475507" y="4683877"/>
            <a:ext cx="3118300" cy="195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11">
            <a:extLst>
              <a:ext uri="{FF2B5EF4-FFF2-40B4-BE49-F238E27FC236}">
                <a16:creationId xmlns:a16="http://schemas.microsoft.com/office/drawing/2014/main" id="{8115877B-07E5-C245-A81C-D594ECB9ACA7}"/>
              </a:ext>
            </a:extLst>
          </p:cNvPr>
          <p:cNvCxnSpPr/>
          <p:nvPr/>
        </p:nvCxnSpPr>
        <p:spPr>
          <a:xfrm rot="5400000" flipH="1" flipV="1">
            <a:off x="829049" y="4484839"/>
            <a:ext cx="3118300" cy="1954"/>
          </a:xfrm>
          <a:prstGeom prst="straightConnector1">
            <a:avLst/>
          </a:prstGeom>
          <a:ln w="38100">
            <a:solidFill>
              <a:srgbClr val="92D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9">
            <a:extLst>
              <a:ext uri="{FF2B5EF4-FFF2-40B4-BE49-F238E27FC236}">
                <a16:creationId xmlns:a16="http://schemas.microsoft.com/office/drawing/2014/main" id="{BED542AC-4B76-8F4F-8B47-605EB70E0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0C0C1"/>
              </a:clrFrom>
              <a:clrTo>
                <a:srgbClr val="C0C0C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9499" y="4101085"/>
            <a:ext cx="2421549" cy="18288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6242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9BD3948-7C3D-EC4F-8654-848C79205045}"/>
              </a:ext>
            </a:extLst>
          </p:cNvPr>
          <p:cNvSpPr/>
          <p:nvPr/>
        </p:nvSpPr>
        <p:spPr>
          <a:xfrm>
            <a:off x="1588958" y="34831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EA65F88-D15D-0940-A4DD-DAE502388756}"/>
              </a:ext>
            </a:extLst>
          </p:cNvPr>
          <p:cNvSpPr/>
          <p:nvPr/>
        </p:nvSpPr>
        <p:spPr>
          <a:xfrm>
            <a:off x="1957334" y="30804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CA3C7C9-6DC0-1948-A357-0F7D26BD3F65}"/>
              </a:ext>
            </a:extLst>
          </p:cNvPr>
          <p:cNvSpPr/>
          <p:nvPr/>
        </p:nvSpPr>
        <p:spPr>
          <a:xfrm>
            <a:off x="2314382" y="28785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接箭头连接符 12">
            <a:extLst>
              <a:ext uri="{FF2B5EF4-FFF2-40B4-BE49-F238E27FC236}">
                <a16:creationId xmlns:a16="http://schemas.microsoft.com/office/drawing/2014/main" id="{290D330E-BCA4-944F-ADC9-F39A05BB3C30}"/>
              </a:ext>
            </a:extLst>
          </p:cNvPr>
          <p:cNvCxnSpPr/>
          <p:nvPr/>
        </p:nvCxnSpPr>
        <p:spPr>
          <a:xfrm rot="5400000">
            <a:off x="1473382" y="3822108"/>
            <a:ext cx="597121" cy="195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9">
            <a:extLst>
              <a:ext uri="{FF2B5EF4-FFF2-40B4-BE49-F238E27FC236}">
                <a16:creationId xmlns:a16="http://schemas.microsoft.com/office/drawing/2014/main" id="{E03876DF-0DA9-DA44-B022-380E0E0BD360}"/>
              </a:ext>
            </a:extLst>
          </p:cNvPr>
          <p:cNvCxnSpPr/>
          <p:nvPr/>
        </p:nvCxnSpPr>
        <p:spPr>
          <a:xfrm rot="5400000" flipH="1" flipV="1">
            <a:off x="512446" y="5380449"/>
            <a:ext cx="2521009" cy="2019"/>
          </a:xfrm>
          <a:prstGeom prst="straightConnector1">
            <a:avLst/>
          </a:prstGeom>
          <a:ln w="38100">
            <a:solidFill>
              <a:srgbClr val="FB6E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78">
            <a:extLst>
              <a:ext uri="{FF2B5EF4-FFF2-40B4-BE49-F238E27FC236}">
                <a16:creationId xmlns:a16="http://schemas.microsoft.com/office/drawing/2014/main" id="{45F0844B-D30F-1042-BF2A-881002923225}"/>
              </a:ext>
            </a:extLst>
          </p:cNvPr>
          <p:cNvGrpSpPr/>
          <p:nvPr/>
        </p:nvGrpSpPr>
        <p:grpSpPr>
          <a:xfrm rot="10800000">
            <a:off x="2052465" y="4859389"/>
            <a:ext cx="1362483" cy="440234"/>
            <a:chOff x="4653770" y="2462820"/>
            <a:chExt cx="2806125" cy="479023"/>
          </a:xfrm>
        </p:grpSpPr>
        <p:grpSp>
          <p:nvGrpSpPr>
            <p:cNvPr id="42" name="Group 81">
              <a:extLst>
                <a:ext uri="{FF2B5EF4-FFF2-40B4-BE49-F238E27FC236}">
                  <a16:creationId xmlns:a16="http://schemas.microsoft.com/office/drawing/2014/main" id="{92F7F662-F607-A843-B5E8-23313E7FF6E4}"/>
                </a:ext>
              </a:extLst>
            </p:cNvPr>
            <p:cNvGrpSpPr/>
            <p:nvPr/>
          </p:nvGrpSpPr>
          <p:grpSpPr>
            <a:xfrm>
              <a:off x="4653770" y="2463723"/>
              <a:ext cx="2185213" cy="478120"/>
              <a:chOff x="2186897" y="2387788"/>
              <a:chExt cx="2185213" cy="641539"/>
            </a:xfrm>
          </p:grpSpPr>
          <p:sp>
            <p:nvSpPr>
              <p:cNvPr id="55" name="任意多边形 166">
                <a:extLst>
                  <a:ext uri="{FF2B5EF4-FFF2-40B4-BE49-F238E27FC236}">
                    <a16:creationId xmlns:a16="http://schemas.microsoft.com/office/drawing/2014/main" id="{9C247B1A-15D6-8041-89B3-988E02BFAABC}"/>
                  </a:ext>
                </a:extLst>
              </p:cNvPr>
              <p:cNvSpPr/>
              <p:nvPr/>
            </p:nvSpPr>
            <p:spPr>
              <a:xfrm rot="10800000">
                <a:off x="2186897" y="2697803"/>
                <a:ext cx="309765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6862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6" name="Group 158">
                <a:extLst>
                  <a:ext uri="{FF2B5EF4-FFF2-40B4-BE49-F238E27FC236}">
                    <a16:creationId xmlns:a16="http://schemas.microsoft.com/office/drawing/2014/main" id="{1295AB06-34F0-F54D-8030-D46DCFBFE7B5}"/>
                  </a:ext>
                </a:extLst>
              </p:cNvPr>
              <p:cNvGrpSpPr/>
              <p:nvPr/>
            </p:nvGrpSpPr>
            <p:grpSpPr>
              <a:xfrm>
                <a:off x="2501849" y="2387788"/>
                <a:ext cx="619532" cy="641538"/>
                <a:chOff x="1540884" y="2333901"/>
                <a:chExt cx="1734228" cy="641538"/>
              </a:xfrm>
            </p:grpSpPr>
            <p:sp>
              <p:nvSpPr>
                <p:cNvPr id="68" name="任意多边形 166">
                  <a:extLst>
                    <a:ext uri="{FF2B5EF4-FFF2-40B4-BE49-F238E27FC236}">
                      <a16:creationId xmlns:a16="http://schemas.microsoft.com/office/drawing/2014/main" id="{4A08A73D-62A8-2E44-8813-C5F71A6E933F}"/>
                    </a:ext>
                  </a:extLst>
                </p:cNvPr>
                <p:cNvSpPr/>
                <p:nvPr/>
              </p:nvSpPr>
              <p:spPr>
                <a:xfrm>
                  <a:off x="1540884" y="2333901"/>
                  <a:ext cx="867115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任意多边形 166">
                  <a:extLst>
                    <a:ext uri="{FF2B5EF4-FFF2-40B4-BE49-F238E27FC236}">
                      <a16:creationId xmlns:a16="http://schemas.microsoft.com/office/drawing/2014/main" id="{03BA1D10-3C4D-EE46-B154-69B098CCE092}"/>
                    </a:ext>
                  </a:extLst>
                </p:cNvPr>
                <p:cNvSpPr/>
                <p:nvPr/>
              </p:nvSpPr>
              <p:spPr>
                <a:xfrm rot="10800000">
                  <a:off x="2407996" y="2653119"/>
                  <a:ext cx="867116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" name="Group 160">
                <a:extLst>
                  <a:ext uri="{FF2B5EF4-FFF2-40B4-BE49-F238E27FC236}">
                    <a16:creationId xmlns:a16="http://schemas.microsoft.com/office/drawing/2014/main" id="{CD3D8CFD-2A14-2C41-AEDB-D3D8414D0AEA}"/>
                  </a:ext>
                </a:extLst>
              </p:cNvPr>
              <p:cNvGrpSpPr/>
              <p:nvPr/>
            </p:nvGrpSpPr>
            <p:grpSpPr>
              <a:xfrm>
                <a:off x="3128221" y="2387788"/>
                <a:ext cx="619532" cy="641538"/>
                <a:chOff x="1586167" y="2333901"/>
                <a:chExt cx="1734227" cy="641538"/>
              </a:xfrm>
            </p:grpSpPr>
            <p:sp>
              <p:nvSpPr>
                <p:cNvPr id="66" name="任意多边形 166">
                  <a:extLst>
                    <a:ext uri="{FF2B5EF4-FFF2-40B4-BE49-F238E27FC236}">
                      <a16:creationId xmlns:a16="http://schemas.microsoft.com/office/drawing/2014/main" id="{338741F3-167F-C649-8EE3-7C5A40D0CEC3}"/>
                    </a:ext>
                  </a:extLst>
                </p:cNvPr>
                <p:cNvSpPr/>
                <p:nvPr/>
              </p:nvSpPr>
              <p:spPr>
                <a:xfrm>
                  <a:off x="1586167" y="2333901"/>
                  <a:ext cx="867112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任意多边形 166">
                  <a:extLst>
                    <a:ext uri="{FF2B5EF4-FFF2-40B4-BE49-F238E27FC236}">
                      <a16:creationId xmlns:a16="http://schemas.microsoft.com/office/drawing/2014/main" id="{66590AEC-EC59-6D4D-A992-E856EDA94593}"/>
                    </a:ext>
                  </a:extLst>
                </p:cNvPr>
                <p:cNvSpPr/>
                <p:nvPr/>
              </p:nvSpPr>
              <p:spPr>
                <a:xfrm rot="10800000">
                  <a:off x="2453280" y="2653119"/>
                  <a:ext cx="867114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8" name="Group 161">
                <a:extLst>
                  <a:ext uri="{FF2B5EF4-FFF2-40B4-BE49-F238E27FC236}">
                    <a16:creationId xmlns:a16="http://schemas.microsoft.com/office/drawing/2014/main" id="{C42FF688-1CE2-824E-A9C8-B8A986C208AD}"/>
                  </a:ext>
                </a:extLst>
              </p:cNvPr>
              <p:cNvGrpSpPr/>
              <p:nvPr/>
            </p:nvGrpSpPr>
            <p:grpSpPr>
              <a:xfrm>
                <a:off x="3752578" y="2387789"/>
                <a:ext cx="619532" cy="641538"/>
                <a:chOff x="1611506" y="2333901"/>
                <a:chExt cx="1734226" cy="641538"/>
              </a:xfrm>
            </p:grpSpPr>
            <p:sp>
              <p:nvSpPr>
                <p:cNvPr id="59" name="任意多边形 166">
                  <a:extLst>
                    <a:ext uri="{FF2B5EF4-FFF2-40B4-BE49-F238E27FC236}">
                      <a16:creationId xmlns:a16="http://schemas.microsoft.com/office/drawing/2014/main" id="{23270697-2CCB-B147-99BB-7CB68F98C88F}"/>
                    </a:ext>
                  </a:extLst>
                </p:cNvPr>
                <p:cNvSpPr/>
                <p:nvPr/>
              </p:nvSpPr>
              <p:spPr>
                <a:xfrm>
                  <a:off x="1611506" y="2333901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任意多边形 166">
                  <a:extLst>
                    <a:ext uri="{FF2B5EF4-FFF2-40B4-BE49-F238E27FC236}">
                      <a16:creationId xmlns:a16="http://schemas.microsoft.com/office/drawing/2014/main" id="{C2050DF5-5475-814A-BF64-E5903D3E8175}"/>
                    </a:ext>
                  </a:extLst>
                </p:cNvPr>
                <p:cNvSpPr/>
                <p:nvPr/>
              </p:nvSpPr>
              <p:spPr>
                <a:xfrm rot="10800000">
                  <a:off x="2478619" y="2653119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3" name="Group 83">
              <a:extLst>
                <a:ext uri="{FF2B5EF4-FFF2-40B4-BE49-F238E27FC236}">
                  <a16:creationId xmlns:a16="http://schemas.microsoft.com/office/drawing/2014/main" id="{1BEC45DF-07E0-3244-9E11-5C18736462C0}"/>
                </a:ext>
              </a:extLst>
            </p:cNvPr>
            <p:cNvGrpSpPr/>
            <p:nvPr/>
          </p:nvGrpSpPr>
          <p:grpSpPr>
            <a:xfrm>
              <a:off x="6840363" y="2462820"/>
              <a:ext cx="619532" cy="478119"/>
              <a:chOff x="1577378" y="2333901"/>
              <a:chExt cx="1734226" cy="641538"/>
            </a:xfrm>
          </p:grpSpPr>
          <p:sp>
            <p:nvSpPr>
              <p:cNvPr id="53" name="任意多边形 166">
                <a:extLst>
                  <a:ext uri="{FF2B5EF4-FFF2-40B4-BE49-F238E27FC236}">
                    <a16:creationId xmlns:a16="http://schemas.microsoft.com/office/drawing/2014/main" id="{66632B8F-6612-E64D-BD96-A641FB5103CF}"/>
                  </a:ext>
                </a:extLst>
              </p:cNvPr>
              <p:cNvSpPr/>
              <p:nvPr/>
            </p:nvSpPr>
            <p:spPr>
              <a:xfrm>
                <a:off x="1577378" y="2333901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686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 166">
                <a:extLst>
                  <a:ext uri="{FF2B5EF4-FFF2-40B4-BE49-F238E27FC236}">
                    <a16:creationId xmlns:a16="http://schemas.microsoft.com/office/drawing/2014/main" id="{BD577EB5-230F-E04A-A7B0-374261363DD9}"/>
                  </a:ext>
                </a:extLst>
              </p:cNvPr>
              <p:cNvSpPr/>
              <p:nvPr/>
            </p:nvSpPr>
            <p:spPr>
              <a:xfrm rot="10800000">
                <a:off x="2444491" y="2653120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686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81" name="Picture 39">
            <a:extLst>
              <a:ext uri="{FF2B5EF4-FFF2-40B4-BE49-F238E27FC236}">
                <a16:creationId xmlns:a16="http://schemas.microsoft.com/office/drawing/2014/main" id="{E220BC63-0FA3-734B-90C8-EF6B2EF00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0C0C1"/>
              </a:clrFrom>
              <a:clrTo>
                <a:srgbClr val="C0C0C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9499" y="4101085"/>
            <a:ext cx="2421549" cy="18288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03913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21">
            <a:extLst>
              <a:ext uri="{FF2B5EF4-FFF2-40B4-BE49-F238E27FC236}">
                <a16:creationId xmlns:a16="http://schemas.microsoft.com/office/drawing/2014/main" id="{AB4BF41D-3352-4A28-90E0-8B1390D0FE7F}"/>
              </a:ext>
            </a:extLst>
          </p:cNvPr>
          <p:cNvCxnSpPr/>
          <p:nvPr/>
        </p:nvCxnSpPr>
        <p:spPr>
          <a:xfrm>
            <a:off x="3080099" y="4517111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1" name="TextBox 91">
            <a:extLst>
              <a:ext uri="{FF2B5EF4-FFF2-40B4-BE49-F238E27FC236}">
                <a16:creationId xmlns:a16="http://schemas.microsoft.com/office/drawing/2014/main" id="{5B19A8DE-AC07-43C0-A600-A5580FC7D57F}"/>
              </a:ext>
            </a:extLst>
          </p:cNvPr>
          <p:cNvSpPr txBox="1"/>
          <p:nvPr/>
        </p:nvSpPr>
        <p:spPr>
          <a:xfrm>
            <a:off x="3999345" y="4585423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E9BD3948-7C3D-EC4F-8654-848C79205045}"/>
              </a:ext>
            </a:extLst>
          </p:cNvPr>
          <p:cNvSpPr/>
          <p:nvPr/>
        </p:nvSpPr>
        <p:spPr>
          <a:xfrm>
            <a:off x="1588958" y="34831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>
            <a:extLst>
              <a:ext uri="{FF2B5EF4-FFF2-40B4-BE49-F238E27FC236}">
                <a16:creationId xmlns:a16="http://schemas.microsoft.com/office/drawing/2014/main" id="{5EA65F88-D15D-0940-A4DD-DAE502388756}"/>
              </a:ext>
            </a:extLst>
          </p:cNvPr>
          <p:cNvSpPr/>
          <p:nvPr/>
        </p:nvSpPr>
        <p:spPr>
          <a:xfrm>
            <a:off x="1957334" y="308047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5CA3C7C9-6DC0-1948-A357-0F7D26BD3F65}"/>
              </a:ext>
            </a:extLst>
          </p:cNvPr>
          <p:cNvSpPr/>
          <p:nvPr/>
        </p:nvSpPr>
        <p:spPr>
          <a:xfrm>
            <a:off x="2314382" y="28785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2" name="直接箭头连接符 12">
            <a:extLst>
              <a:ext uri="{FF2B5EF4-FFF2-40B4-BE49-F238E27FC236}">
                <a16:creationId xmlns:a16="http://schemas.microsoft.com/office/drawing/2014/main" id="{290D330E-BCA4-944F-ADC9-F39A05BB3C30}"/>
              </a:ext>
            </a:extLst>
          </p:cNvPr>
          <p:cNvCxnSpPr/>
          <p:nvPr/>
        </p:nvCxnSpPr>
        <p:spPr>
          <a:xfrm rot="5400000">
            <a:off x="1473382" y="3822108"/>
            <a:ext cx="597121" cy="195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13">
            <a:extLst>
              <a:ext uri="{FF2B5EF4-FFF2-40B4-BE49-F238E27FC236}">
                <a16:creationId xmlns:a16="http://schemas.microsoft.com/office/drawing/2014/main" id="{BD0D0E4F-5DDF-B94F-A181-949C2186DE1F}"/>
              </a:ext>
            </a:extLst>
          </p:cNvPr>
          <p:cNvCxnSpPr/>
          <p:nvPr/>
        </p:nvCxnSpPr>
        <p:spPr>
          <a:xfrm rot="5400000">
            <a:off x="1725450" y="3523547"/>
            <a:ext cx="796161" cy="195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14">
            <a:extLst>
              <a:ext uri="{FF2B5EF4-FFF2-40B4-BE49-F238E27FC236}">
                <a16:creationId xmlns:a16="http://schemas.microsoft.com/office/drawing/2014/main" id="{2DC7569D-206D-4E4A-8E97-18A44F404EC6}"/>
              </a:ext>
            </a:extLst>
          </p:cNvPr>
          <p:cNvCxnSpPr/>
          <p:nvPr/>
        </p:nvCxnSpPr>
        <p:spPr>
          <a:xfrm rot="5400000">
            <a:off x="2043864" y="3357680"/>
            <a:ext cx="862508" cy="195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25">
            <a:extLst>
              <a:ext uri="{FF2B5EF4-FFF2-40B4-BE49-F238E27FC236}">
                <a16:creationId xmlns:a16="http://schemas.microsoft.com/office/drawing/2014/main" id="{F6E5D3FC-D782-1843-B671-BBC3BCF22D3C}"/>
              </a:ext>
            </a:extLst>
          </p:cNvPr>
          <p:cNvCxnSpPr/>
          <p:nvPr/>
        </p:nvCxnSpPr>
        <p:spPr>
          <a:xfrm rot="5400000" flipH="1" flipV="1">
            <a:off x="1926843" y="5125376"/>
            <a:ext cx="2124851" cy="908322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15">
            <a:extLst>
              <a:ext uri="{FF2B5EF4-FFF2-40B4-BE49-F238E27FC236}">
                <a16:creationId xmlns:a16="http://schemas.microsoft.com/office/drawing/2014/main" id="{87EF1220-BE91-714C-8748-CCBC70D98376}"/>
              </a:ext>
            </a:extLst>
          </p:cNvPr>
          <p:cNvCxnSpPr/>
          <p:nvPr/>
        </p:nvCxnSpPr>
        <p:spPr>
          <a:xfrm>
            <a:off x="2475118" y="3789174"/>
            <a:ext cx="1142661" cy="729814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16">
            <a:extLst>
              <a:ext uri="{FF2B5EF4-FFF2-40B4-BE49-F238E27FC236}">
                <a16:creationId xmlns:a16="http://schemas.microsoft.com/office/drawing/2014/main" id="{6B865676-E882-D64C-B394-49A8EF34F511}"/>
              </a:ext>
            </a:extLst>
          </p:cNvPr>
          <p:cNvCxnSpPr/>
          <p:nvPr/>
        </p:nvCxnSpPr>
        <p:spPr>
          <a:xfrm>
            <a:off x="2123531" y="3921867"/>
            <a:ext cx="1230557" cy="597121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29">
            <a:extLst>
              <a:ext uri="{FF2B5EF4-FFF2-40B4-BE49-F238E27FC236}">
                <a16:creationId xmlns:a16="http://schemas.microsoft.com/office/drawing/2014/main" id="{E03876DF-0DA9-DA44-B022-380E0E0BD360}"/>
              </a:ext>
            </a:extLst>
          </p:cNvPr>
          <p:cNvCxnSpPr/>
          <p:nvPr/>
        </p:nvCxnSpPr>
        <p:spPr>
          <a:xfrm rot="5400000" flipH="1" flipV="1">
            <a:off x="512446" y="5380449"/>
            <a:ext cx="2521009" cy="2019"/>
          </a:xfrm>
          <a:prstGeom prst="straightConnector1">
            <a:avLst/>
          </a:prstGeom>
          <a:ln w="38100">
            <a:solidFill>
              <a:srgbClr val="FB6E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78">
            <a:extLst>
              <a:ext uri="{FF2B5EF4-FFF2-40B4-BE49-F238E27FC236}">
                <a16:creationId xmlns:a16="http://schemas.microsoft.com/office/drawing/2014/main" id="{45F0844B-D30F-1042-BF2A-881002923225}"/>
              </a:ext>
            </a:extLst>
          </p:cNvPr>
          <p:cNvGrpSpPr/>
          <p:nvPr/>
        </p:nvGrpSpPr>
        <p:grpSpPr>
          <a:xfrm rot="10800000">
            <a:off x="2052465" y="4859389"/>
            <a:ext cx="1362483" cy="440234"/>
            <a:chOff x="4653770" y="2462820"/>
            <a:chExt cx="2806125" cy="479023"/>
          </a:xfrm>
        </p:grpSpPr>
        <p:grpSp>
          <p:nvGrpSpPr>
            <p:cNvPr id="42" name="Group 81">
              <a:extLst>
                <a:ext uri="{FF2B5EF4-FFF2-40B4-BE49-F238E27FC236}">
                  <a16:creationId xmlns:a16="http://schemas.microsoft.com/office/drawing/2014/main" id="{92F7F662-F607-A843-B5E8-23313E7FF6E4}"/>
                </a:ext>
              </a:extLst>
            </p:cNvPr>
            <p:cNvGrpSpPr/>
            <p:nvPr/>
          </p:nvGrpSpPr>
          <p:grpSpPr>
            <a:xfrm>
              <a:off x="4653770" y="2463723"/>
              <a:ext cx="2185213" cy="478120"/>
              <a:chOff x="2186897" y="2387788"/>
              <a:chExt cx="2185213" cy="641539"/>
            </a:xfrm>
          </p:grpSpPr>
          <p:sp>
            <p:nvSpPr>
              <p:cNvPr id="55" name="任意多边形 166">
                <a:extLst>
                  <a:ext uri="{FF2B5EF4-FFF2-40B4-BE49-F238E27FC236}">
                    <a16:creationId xmlns:a16="http://schemas.microsoft.com/office/drawing/2014/main" id="{9C247B1A-15D6-8041-89B3-988E02BFAABC}"/>
                  </a:ext>
                </a:extLst>
              </p:cNvPr>
              <p:cNvSpPr/>
              <p:nvPr/>
            </p:nvSpPr>
            <p:spPr>
              <a:xfrm rot="10800000">
                <a:off x="2186897" y="2697803"/>
                <a:ext cx="309765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6862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6" name="Group 158">
                <a:extLst>
                  <a:ext uri="{FF2B5EF4-FFF2-40B4-BE49-F238E27FC236}">
                    <a16:creationId xmlns:a16="http://schemas.microsoft.com/office/drawing/2014/main" id="{1295AB06-34F0-F54D-8030-D46DCFBFE7B5}"/>
                  </a:ext>
                </a:extLst>
              </p:cNvPr>
              <p:cNvGrpSpPr/>
              <p:nvPr/>
            </p:nvGrpSpPr>
            <p:grpSpPr>
              <a:xfrm>
                <a:off x="2501849" y="2387788"/>
                <a:ext cx="619532" cy="641538"/>
                <a:chOff x="1540884" y="2333901"/>
                <a:chExt cx="1734228" cy="641538"/>
              </a:xfrm>
            </p:grpSpPr>
            <p:sp>
              <p:nvSpPr>
                <p:cNvPr id="68" name="任意多边形 166">
                  <a:extLst>
                    <a:ext uri="{FF2B5EF4-FFF2-40B4-BE49-F238E27FC236}">
                      <a16:creationId xmlns:a16="http://schemas.microsoft.com/office/drawing/2014/main" id="{4A08A73D-62A8-2E44-8813-C5F71A6E933F}"/>
                    </a:ext>
                  </a:extLst>
                </p:cNvPr>
                <p:cNvSpPr/>
                <p:nvPr/>
              </p:nvSpPr>
              <p:spPr>
                <a:xfrm>
                  <a:off x="1540884" y="2333901"/>
                  <a:ext cx="867115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任意多边形 166">
                  <a:extLst>
                    <a:ext uri="{FF2B5EF4-FFF2-40B4-BE49-F238E27FC236}">
                      <a16:creationId xmlns:a16="http://schemas.microsoft.com/office/drawing/2014/main" id="{03BA1D10-3C4D-EE46-B154-69B098CCE092}"/>
                    </a:ext>
                  </a:extLst>
                </p:cNvPr>
                <p:cNvSpPr/>
                <p:nvPr/>
              </p:nvSpPr>
              <p:spPr>
                <a:xfrm rot="10800000">
                  <a:off x="2407996" y="2653119"/>
                  <a:ext cx="867116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7" name="Group 160">
                <a:extLst>
                  <a:ext uri="{FF2B5EF4-FFF2-40B4-BE49-F238E27FC236}">
                    <a16:creationId xmlns:a16="http://schemas.microsoft.com/office/drawing/2014/main" id="{CD3D8CFD-2A14-2C41-AEDB-D3D8414D0AEA}"/>
                  </a:ext>
                </a:extLst>
              </p:cNvPr>
              <p:cNvGrpSpPr/>
              <p:nvPr/>
            </p:nvGrpSpPr>
            <p:grpSpPr>
              <a:xfrm>
                <a:off x="3128221" y="2387788"/>
                <a:ext cx="619532" cy="641538"/>
                <a:chOff x="1586167" y="2333901"/>
                <a:chExt cx="1734227" cy="641538"/>
              </a:xfrm>
            </p:grpSpPr>
            <p:sp>
              <p:nvSpPr>
                <p:cNvPr id="66" name="任意多边形 166">
                  <a:extLst>
                    <a:ext uri="{FF2B5EF4-FFF2-40B4-BE49-F238E27FC236}">
                      <a16:creationId xmlns:a16="http://schemas.microsoft.com/office/drawing/2014/main" id="{338741F3-167F-C649-8EE3-7C5A40D0CEC3}"/>
                    </a:ext>
                  </a:extLst>
                </p:cNvPr>
                <p:cNvSpPr/>
                <p:nvPr/>
              </p:nvSpPr>
              <p:spPr>
                <a:xfrm>
                  <a:off x="1586167" y="2333901"/>
                  <a:ext cx="867112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" name="任意多边形 166">
                  <a:extLst>
                    <a:ext uri="{FF2B5EF4-FFF2-40B4-BE49-F238E27FC236}">
                      <a16:creationId xmlns:a16="http://schemas.microsoft.com/office/drawing/2014/main" id="{66590AEC-EC59-6D4D-A992-E856EDA94593}"/>
                    </a:ext>
                  </a:extLst>
                </p:cNvPr>
                <p:cNvSpPr/>
                <p:nvPr/>
              </p:nvSpPr>
              <p:spPr>
                <a:xfrm rot="10800000">
                  <a:off x="2453280" y="2653119"/>
                  <a:ext cx="867114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8" name="Group 161">
                <a:extLst>
                  <a:ext uri="{FF2B5EF4-FFF2-40B4-BE49-F238E27FC236}">
                    <a16:creationId xmlns:a16="http://schemas.microsoft.com/office/drawing/2014/main" id="{C42FF688-1CE2-824E-A9C8-B8A986C208AD}"/>
                  </a:ext>
                </a:extLst>
              </p:cNvPr>
              <p:cNvGrpSpPr/>
              <p:nvPr/>
            </p:nvGrpSpPr>
            <p:grpSpPr>
              <a:xfrm>
                <a:off x="3752578" y="2387789"/>
                <a:ext cx="619532" cy="641538"/>
                <a:chOff x="1611506" y="2333901"/>
                <a:chExt cx="1734226" cy="641538"/>
              </a:xfrm>
            </p:grpSpPr>
            <p:sp>
              <p:nvSpPr>
                <p:cNvPr id="59" name="任意多边形 166">
                  <a:extLst>
                    <a:ext uri="{FF2B5EF4-FFF2-40B4-BE49-F238E27FC236}">
                      <a16:creationId xmlns:a16="http://schemas.microsoft.com/office/drawing/2014/main" id="{23270697-2CCB-B147-99BB-7CB68F98C88F}"/>
                    </a:ext>
                  </a:extLst>
                </p:cNvPr>
                <p:cNvSpPr/>
                <p:nvPr/>
              </p:nvSpPr>
              <p:spPr>
                <a:xfrm>
                  <a:off x="1611506" y="2333901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任意多边形 166">
                  <a:extLst>
                    <a:ext uri="{FF2B5EF4-FFF2-40B4-BE49-F238E27FC236}">
                      <a16:creationId xmlns:a16="http://schemas.microsoft.com/office/drawing/2014/main" id="{C2050DF5-5475-814A-BF64-E5903D3E8175}"/>
                    </a:ext>
                  </a:extLst>
                </p:cNvPr>
                <p:cNvSpPr/>
                <p:nvPr/>
              </p:nvSpPr>
              <p:spPr>
                <a:xfrm rot="10800000">
                  <a:off x="2478619" y="2653119"/>
                  <a:ext cx="867113" cy="322320"/>
                </a:xfrm>
                <a:custGeom>
                  <a:avLst/>
                  <a:gdLst>
                    <a:gd name="connsiteX0" fmla="*/ 0 w 2277534"/>
                    <a:gd name="connsiteY0" fmla="*/ 3770488 h 3770488"/>
                    <a:gd name="connsiteX1" fmla="*/ 1134534 w 2277534"/>
                    <a:gd name="connsiteY1" fmla="*/ 2822 h 3770488"/>
                    <a:gd name="connsiteX2" fmla="*/ 2277534 w 2277534"/>
                    <a:gd name="connsiteY2" fmla="*/ 3753555 h 3770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77534" h="3770488">
                      <a:moveTo>
                        <a:pt x="0" y="3770488"/>
                      </a:moveTo>
                      <a:cubicBezTo>
                        <a:pt x="377472" y="1888066"/>
                        <a:pt x="754945" y="5644"/>
                        <a:pt x="1134534" y="2822"/>
                      </a:cubicBezTo>
                      <a:cubicBezTo>
                        <a:pt x="1514123" y="0"/>
                        <a:pt x="1895828" y="1876777"/>
                        <a:pt x="2277534" y="3753555"/>
                      </a:cubicBezTo>
                    </a:path>
                  </a:pathLst>
                </a:custGeom>
                <a:ln w="38100">
                  <a:solidFill>
                    <a:srgbClr val="F6862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43" name="Group 83">
              <a:extLst>
                <a:ext uri="{FF2B5EF4-FFF2-40B4-BE49-F238E27FC236}">
                  <a16:creationId xmlns:a16="http://schemas.microsoft.com/office/drawing/2014/main" id="{1BEC45DF-07E0-3244-9E11-5C18736462C0}"/>
                </a:ext>
              </a:extLst>
            </p:cNvPr>
            <p:cNvGrpSpPr/>
            <p:nvPr/>
          </p:nvGrpSpPr>
          <p:grpSpPr>
            <a:xfrm>
              <a:off x="6840363" y="2462820"/>
              <a:ext cx="619532" cy="478119"/>
              <a:chOff x="1577378" y="2333901"/>
              <a:chExt cx="1734226" cy="641538"/>
            </a:xfrm>
          </p:grpSpPr>
          <p:sp>
            <p:nvSpPr>
              <p:cNvPr id="53" name="任意多边形 166">
                <a:extLst>
                  <a:ext uri="{FF2B5EF4-FFF2-40B4-BE49-F238E27FC236}">
                    <a16:creationId xmlns:a16="http://schemas.microsoft.com/office/drawing/2014/main" id="{66632B8F-6612-E64D-BD96-A641FB5103CF}"/>
                  </a:ext>
                </a:extLst>
              </p:cNvPr>
              <p:cNvSpPr/>
              <p:nvPr/>
            </p:nvSpPr>
            <p:spPr>
              <a:xfrm>
                <a:off x="1577378" y="2333901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686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 166">
                <a:extLst>
                  <a:ext uri="{FF2B5EF4-FFF2-40B4-BE49-F238E27FC236}">
                    <a16:creationId xmlns:a16="http://schemas.microsoft.com/office/drawing/2014/main" id="{BD577EB5-230F-E04A-A7B0-374261363DD9}"/>
                  </a:ext>
                </a:extLst>
              </p:cNvPr>
              <p:cNvSpPr/>
              <p:nvPr/>
            </p:nvSpPr>
            <p:spPr>
              <a:xfrm rot="10800000">
                <a:off x="2444491" y="2653120"/>
                <a:ext cx="867113" cy="322319"/>
              </a:xfrm>
              <a:custGeom>
                <a:avLst/>
                <a:gdLst>
                  <a:gd name="connsiteX0" fmla="*/ 0 w 2277534"/>
                  <a:gd name="connsiteY0" fmla="*/ 3770488 h 3770488"/>
                  <a:gd name="connsiteX1" fmla="*/ 1134534 w 2277534"/>
                  <a:gd name="connsiteY1" fmla="*/ 2822 h 3770488"/>
                  <a:gd name="connsiteX2" fmla="*/ 2277534 w 2277534"/>
                  <a:gd name="connsiteY2" fmla="*/ 3753555 h 3770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77534" h="3770488">
                    <a:moveTo>
                      <a:pt x="0" y="3770488"/>
                    </a:moveTo>
                    <a:cubicBezTo>
                      <a:pt x="377472" y="1888066"/>
                      <a:pt x="754945" y="5644"/>
                      <a:pt x="1134534" y="2822"/>
                    </a:cubicBezTo>
                    <a:cubicBezTo>
                      <a:pt x="1514123" y="0"/>
                      <a:pt x="1895828" y="1876777"/>
                      <a:pt x="2277534" y="3753555"/>
                    </a:cubicBezTo>
                  </a:path>
                </a:pathLst>
              </a:custGeom>
              <a:ln w="38100">
                <a:solidFill>
                  <a:srgbClr val="F686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3" name="Rectangle 98">
            <a:extLst>
              <a:ext uri="{FF2B5EF4-FFF2-40B4-BE49-F238E27FC236}">
                <a16:creationId xmlns:a16="http://schemas.microsoft.com/office/drawing/2014/main" id="{49A7B17F-C285-E54F-8B56-9AAB95E5AA45}"/>
              </a:ext>
            </a:extLst>
          </p:cNvPr>
          <p:cNvSpPr/>
          <p:nvPr/>
        </p:nvSpPr>
        <p:spPr>
          <a:xfrm>
            <a:off x="3612354" y="3966240"/>
            <a:ext cx="12305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black"/>
                </a:solidFill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亚稳态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81" name="Picture 39">
            <a:extLst>
              <a:ext uri="{FF2B5EF4-FFF2-40B4-BE49-F238E27FC236}">
                <a16:creationId xmlns:a16="http://schemas.microsoft.com/office/drawing/2014/main" id="{FA1F3CBC-6A15-AA41-B081-C3B1A2FFA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0C0C1"/>
              </a:clrFrom>
              <a:clrTo>
                <a:srgbClr val="C0C0C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9499" y="4101085"/>
            <a:ext cx="2421549" cy="18288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4233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21">
            <a:extLst>
              <a:ext uri="{FF2B5EF4-FFF2-40B4-BE49-F238E27FC236}">
                <a16:creationId xmlns:a16="http://schemas.microsoft.com/office/drawing/2014/main" id="{AB4BF41D-3352-4A28-90E0-8B1390D0FE7F}"/>
              </a:ext>
            </a:extLst>
          </p:cNvPr>
          <p:cNvCxnSpPr/>
          <p:nvPr/>
        </p:nvCxnSpPr>
        <p:spPr>
          <a:xfrm>
            <a:off x="3080099" y="4517111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1" name="TextBox 91">
            <a:extLst>
              <a:ext uri="{FF2B5EF4-FFF2-40B4-BE49-F238E27FC236}">
                <a16:creationId xmlns:a16="http://schemas.microsoft.com/office/drawing/2014/main" id="{5B19A8DE-AC07-43C0-A600-A5580FC7D57F}"/>
              </a:ext>
            </a:extLst>
          </p:cNvPr>
          <p:cNvSpPr txBox="1"/>
          <p:nvPr/>
        </p:nvSpPr>
        <p:spPr>
          <a:xfrm>
            <a:off x="3999345" y="4585423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21672E1B-4453-5842-8E14-2091776AF7B2}"/>
              </a:ext>
            </a:extLst>
          </p:cNvPr>
          <p:cNvSpPr/>
          <p:nvPr/>
        </p:nvSpPr>
        <p:spPr>
          <a:xfrm>
            <a:off x="1588958" y="6495303"/>
            <a:ext cx="288000" cy="28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1" name="Group 103">
            <a:extLst>
              <a:ext uri="{FF2B5EF4-FFF2-40B4-BE49-F238E27FC236}">
                <a16:creationId xmlns:a16="http://schemas.microsoft.com/office/drawing/2014/main" id="{56ED794B-53A7-2F41-91CE-6028B0EBCE30}"/>
              </a:ext>
            </a:extLst>
          </p:cNvPr>
          <p:cNvGrpSpPr/>
          <p:nvPr/>
        </p:nvGrpSpPr>
        <p:grpSpPr>
          <a:xfrm>
            <a:off x="3769873" y="6238797"/>
            <a:ext cx="658654" cy="597413"/>
            <a:chOff x="7865551" y="4744658"/>
            <a:chExt cx="658654" cy="597413"/>
          </a:xfrm>
        </p:grpSpPr>
        <p:sp>
          <p:nvSpPr>
            <p:cNvPr id="82" name="Rectangle 104">
              <a:extLst>
                <a:ext uri="{FF2B5EF4-FFF2-40B4-BE49-F238E27FC236}">
                  <a16:creationId xmlns:a16="http://schemas.microsoft.com/office/drawing/2014/main" id="{1F647096-1AA0-914E-A324-6528B7B6E7DA}"/>
                </a:ext>
              </a:extLst>
            </p:cNvPr>
            <p:cNvSpPr/>
            <p:nvPr/>
          </p:nvSpPr>
          <p:spPr>
            <a:xfrm>
              <a:off x="8077200" y="4794885"/>
              <a:ext cx="371475" cy="419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" name="Picture 105">
              <a:extLst>
                <a:ext uri="{FF2B5EF4-FFF2-40B4-BE49-F238E27FC236}">
                  <a16:creationId xmlns:a16="http://schemas.microsoft.com/office/drawing/2014/main" id="{65AF9D8A-452C-F142-92D6-EC19FEF3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C2"/>
                </a:clrFrom>
                <a:clrTo>
                  <a:srgbClr val="FFFFC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65551" y="4744658"/>
              <a:ext cx="658654" cy="597413"/>
            </a:xfrm>
            <a:prstGeom prst="rect">
              <a:avLst/>
            </a:prstGeom>
          </p:spPr>
        </p:pic>
      </p:grpSp>
      <p:grpSp>
        <p:nvGrpSpPr>
          <p:cNvPr id="84" name="Group 100">
            <a:extLst>
              <a:ext uri="{FF2B5EF4-FFF2-40B4-BE49-F238E27FC236}">
                <a16:creationId xmlns:a16="http://schemas.microsoft.com/office/drawing/2014/main" id="{78C3FA2F-9A67-E440-8250-E648AFE65254}"/>
              </a:ext>
            </a:extLst>
          </p:cNvPr>
          <p:cNvGrpSpPr/>
          <p:nvPr/>
        </p:nvGrpSpPr>
        <p:grpSpPr>
          <a:xfrm>
            <a:off x="3777392" y="5681975"/>
            <a:ext cx="670102" cy="593562"/>
            <a:chOff x="7875440" y="2931795"/>
            <a:chExt cx="1171405" cy="1033366"/>
          </a:xfrm>
        </p:grpSpPr>
        <p:pic>
          <p:nvPicPr>
            <p:cNvPr id="85" name="Picture 101">
              <a:extLst>
                <a:ext uri="{FF2B5EF4-FFF2-40B4-BE49-F238E27FC236}">
                  <a16:creationId xmlns:a16="http://schemas.microsoft.com/office/drawing/2014/main" id="{EA2E4CD9-7138-384C-9153-7625A9D1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75440" y="2934286"/>
              <a:ext cx="1136550" cy="1030875"/>
            </a:xfrm>
            <a:prstGeom prst="rect">
              <a:avLst/>
            </a:prstGeom>
          </p:spPr>
        </p:pic>
        <p:sp>
          <p:nvSpPr>
            <p:cNvPr id="86" name="Freeform 102">
              <a:extLst>
                <a:ext uri="{FF2B5EF4-FFF2-40B4-BE49-F238E27FC236}">
                  <a16:creationId xmlns:a16="http://schemas.microsoft.com/office/drawing/2014/main" id="{04A55E05-A4FE-E745-8318-CCEE903A951B}"/>
                </a:ext>
              </a:extLst>
            </p:cNvPr>
            <p:cNvSpPr/>
            <p:nvPr/>
          </p:nvSpPr>
          <p:spPr>
            <a:xfrm>
              <a:off x="8086725" y="2931795"/>
              <a:ext cx="960120" cy="798195"/>
            </a:xfrm>
            <a:custGeom>
              <a:avLst/>
              <a:gdLst>
                <a:gd name="connsiteX0" fmla="*/ 224790 w 960120"/>
                <a:gd name="connsiteY0" fmla="*/ 390525 h 798195"/>
                <a:gd name="connsiteX1" fmla="*/ 224790 w 960120"/>
                <a:gd name="connsiteY1" fmla="*/ 390525 h 798195"/>
                <a:gd name="connsiteX2" fmla="*/ 226695 w 960120"/>
                <a:gd name="connsiteY2" fmla="*/ 310515 h 798195"/>
                <a:gd name="connsiteX3" fmla="*/ 230505 w 960120"/>
                <a:gd name="connsiteY3" fmla="*/ 297180 h 798195"/>
                <a:gd name="connsiteX4" fmla="*/ 236220 w 960120"/>
                <a:gd name="connsiteY4" fmla="*/ 270510 h 798195"/>
                <a:gd name="connsiteX5" fmla="*/ 241935 w 960120"/>
                <a:gd name="connsiteY5" fmla="*/ 243840 h 798195"/>
                <a:gd name="connsiteX6" fmla="*/ 243840 w 960120"/>
                <a:gd name="connsiteY6" fmla="*/ 241935 h 798195"/>
                <a:gd name="connsiteX7" fmla="*/ 371475 w 960120"/>
                <a:gd name="connsiteY7" fmla="*/ 150495 h 798195"/>
                <a:gd name="connsiteX8" fmla="*/ 462915 w 960120"/>
                <a:gd name="connsiteY8" fmla="*/ 135255 h 798195"/>
                <a:gd name="connsiteX9" fmla="*/ 621030 w 960120"/>
                <a:gd name="connsiteY9" fmla="*/ 173355 h 798195"/>
                <a:gd name="connsiteX10" fmla="*/ 771525 w 960120"/>
                <a:gd name="connsiteY10" fmla="*/ 316230 h 798195"/>
                <a:gd name="connsiteX11" fmla="*/ 742950 w 960120"/>
                <a:gd name="connsiteY11" fmla="*/ 512445 h 798195"/>
                <a:gd name="connsiteX12" fmla="*/ 573405 w 960120"/>
                <a:gd name="connsiteY12" fmla="*/ 676275 h 798195"/>
                <a:gd name="connsiteX13" fmla="*/ 735330 w 960120"/>
                <a:gd name="connsiteY13" fmla="*/ 798195 h 798195"/>
                <a:gd name="connsiteX14" fmla="*/ 946785 w 960120"/>
                <a:gd name="connsiteY14" fmla="*/ 428625 h 798195"/>
                <a:gd name="connsiteX15" fmla="*/ 960120 w 960120"/>
                <a:gd name="connsiteY15" fmla="*/ 114300 h 798195"/>
                <a:gd name="connsiteX16" fmla="*/ 645795 w 960120"/>
                <a:gd name="connsiteY16" fmla="*/ 9525 h 798195"/>
                <a:gd name="connsiteX17" fmla="*/ 257175 w 960120"/>
                <a:gd name="connsiteY17" fmla="*/ 0 h 798195"/>
                <a:gd name="connsiteX18" fmla="*/ 0 w 960120"/>
                <a:gd name="connsiteY18" fmla="*/ 293370 h 798195"/>
                <a:gd name="connsiteX19" fmla="*/ 7620 w 960120"/>
                <a:gd name="connsiteY19" fmla="*/ 474345 h 798195"/>
                <a:gd name="connsiteX20" fmla="*/ 224790 w 960120"/>
                <a:gd name="connsiteY20" fmla="*/ 390525 h 79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0120" h="798195">
                  <a:moveTo>
                    <a:pt x="224790" y="390525"/>
                  </a:moveTo>
                  <a:lnTo>
                    <a:pt x="224790" y="390525"/>
                  </a:lnTo>
                  <a:cubicBezTo>
                    <a:pt x="225425" y="363855"/>
                    <a:pt x="225065" y="337143"/>
                    <a:pt x="226695" y="310515"/>
                  </a:cubicBezTo>
                  <a:cubicBezTo>
                    <a:pt x="226978" y="305901"/>
                    <a:pt x="229314" y="301647"/>
                    <a:pt x="230505" y="297180"/>
                  </a:cubicBezTo>
                  <a:cubicBezTo>
                    <a:pt x="233733" y="285075"/>
                    <a:pt x="234575" y="282028"/>
                    <a:pt x="236220" y="270510"/>
                  </a:cubicBezTo>
                  <a:cubicBezTo>
                    <a:pt x="236717" y="267032"/>
                    <a:pt x="238002" y="247773"/>
                    <a:pt x="241935" y="243840"/>
                  </a:cubicBezTo>
                  <a:lnTo>
                    <a:pt x="243840" y="241935"/>
                  </a:lnTo>
                  <a:lnTo>
                    <a:pt x="371475" y="150495"/>
                  </a:lnTo>
                  <a:lnTo>
                    <a:pt x="462915" y="135255"/>
                  </a:lnTo>
                  <a:lnTo>
                    <a:pt x="621030" y="173355"/>
                  </a:lnTo>
                  <a:lnTo>
                    <a:pt x="771525" y="316230"/>
                  </a:lnTo>
                  <a:lnTo>
                    <a:pt x="742950" y="512445"/>
                  </a:lnTo>
                  <a:lnTo>
                    <a:pt x="573405" y="676275"/>
                  </a:lnTo>
                  <a:lnTo>
                    <a:pt x="735330" y="798195"/>
                  </a:lnTo>
                  <a:lnTo>
                    <a:pt x="946785" y="428625"/>
                  </a:lnTo>
                  <a:lnTo>
                    <a:pt x="960120" y="114300"/>
                  </a:lnTo>
                  <a:lnTo>
                    <a:pt x="645795" y="9525"/>
                  </a:lnTo>
                  <a:lnTo>
                    <a:pt x="257175" y="0"/>
                  </a:lnTo>
                  <a:lnTo>
                    <a:pt x="0" y="293370"/>
                  </a:lnTo>
                  <a:lnTo>
                    <a:pt x="7620" y="474345"/>
                  </a:lnTo>
                  <a:lnTo>
                    <a:pt x="224790" y="39052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9" name="Picture 39">
            <a:extLst>
              <a:ext uri="{FF2B5EF4-FFF2-40B4-BE49-F238E27FC236}">
                <a16:creationId xmlns:a16="http://schemas.microsoft.com/office/drawing/2014/main" id="{E53FE897-5C5C-6F49-8772-DE28762DC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C0C0C1"/>
              </a:clrFrom>
              <a:clrTo>
                <a:srgbClr val="C0C0C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9499" y="4101085"/>
            <a:ext cx="2421549" cy="18288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2062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提纲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53120-7C86-8D44-B778-E256C641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289"/>
            <a:ext cx="7886700" cy="478551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背景知识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量子计算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基于光探测磁共振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(ODMR)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技术的自旋量子调控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altLang="zh-CN" sz="2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实验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量子比特基本操控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量子算法实现与扩展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83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B27F992-B8AC-CC4D-8E55-BBA52939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36" y="3489085"/>
            <a:ext cx="4226086" cy="29515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Picture 39">
            <a:extLst>
              <a:ext uri="{FF2B5EF4-FFF2-40B4-BE49-F238E27FC236}">
                <a16:creationId xmlns:a16="http://schemas.microsoft.com/office/drawing/2014/main" id="{1B9FFCD6-C759-4322-BD53-0A10D063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0C0C1"/>
              </a:clrFrom>
              <a:clrTo>
                <a:srgbClr val="C0C0C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9499" y="4101085"/>
            <a:ext cx="2421549" cy="18288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21">
            <a:extLst>
              <a:ext uri="{FF2B5EF4-FFF2-40B4-BE49-F238E27FC236}">
                <a16:creationId xmlns:a16="http://schemas.microsoft.com/office/drawing/2014/main" id="{AB4BF41D-3352-4A28-90E0-8B1390D0FE7F}"/>
              </a:ext>
            </a:extLst>
          </p:cNvPr>
          <p:cNvCxnSpPr/>
          <p:nvPr/>
        </p:nvCxnSpPr>
        <p:spPr>
          <a:xfrm>
            <a:off x="3080099" y="4517111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1" name="TextBox 91">
            <a:extLst>
              <a:ext uri="{FF2B5EF4-FFF2-40B4-BE49-F238E27FC236}">
                <a16:creationId xmlns:a16="http://schemas.microsoft.com/office/drawing/2014/main" id="{5B19A8DE-AC07-43C0-A600-A5580FC7D57F}"/>
              </a:ext>
            </a:extLst>
          </p:cNvPr>
          <p:cNvSpPr txBox="1"/>
          <p:nvPr/>
        </p:nvSpPr>
        <p:spPr>
          <a:xfrm>
            <a:off x="3999345" y="4585423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81" name="Group 103">
            <a:extLst>
              <a:ext uri="{FF2B5EF4-FFF2-40B4-BE49-F238E27FC236}">
                <a16:creationId xmlns:a16="http://schemas.microsoft.com/office/drawing/2014/main" id="{56ED794B-53A7-2F41-91CE-6028B0EBCE30}"/>
              </a:ext>
            </a:extLst>
          </p:cNvPr>
          <p:cNvGrpSpPr/>
          <p:nvPr/>
        </p:nvGrpSpPr>
        <p:grpSpPr>
          <a:xfrm>
            <a:off x="3769873" y="6238797"/>
            <a:ext cx="658654" cy="597413"/>
            <a:chOff x="7865551" y="4744658"/>
            <a:chExt cx="658654" cy="597413"/>
          </a:xfrm>
        </p:grpSpPr>
        <p:sp>
          <p:nvSpPr>
            <p:cNvPr id="82" name="Rectangle 104">
              <a:extLst>
                <a:ext uri="{FF2B5EF4-FFF2-40B4-BE49-F238E27FC236}">
                  <a16:creationId xmlns:a16="http://schemas.microsoft.com/office/drawing/2014/main" id="{1F647096-1AA0-914E-A324-6528B7B6E7DA}"/>
                </a:ext>
              </a:extLst>
            </p:cNvPr>
            <p:cNvSpPr/>
            <p:nvPr/>
          </p:nvSpPr>
          <p:spPr>
            <a:xfrm>
              <a:off x="8077200" y="4794885"/>
              <a:ext cx="371475" cy="419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" name="Picture 105">
              <a:extLst>
                <a:ext uri="{FF2B5EF4-FFF2-40B4-BE49-F238E27FC236}">
                  <a16:creationId xmlns:a16="http://schemas.microsoft.com/office/drawing/2014/main" id="{65AF9D8A-452C-F142-92D6-EC19FEF3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C2"/>
                </a:clrFrom>
                <a:clrTo>
                  <a:srgbClr val="FFFFC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65551" y="4744658"/>
              <a:ext cx="658654" cy="597413"/>
            </a:xfrm>
            <a:prstGeom prst="rect">
              <a:avLst/>
            </a:prstGeom>
          </p:spPr>
        </p:pic>
      </p:grpSp>
      <p:grpSp>
        <p:nvGrpSpPr>
          <p:cNvPr id="84" name="Group 100">
            <a:extLst>
              <a:ext uri="{FF2B5EF4-FFF2-40B4-BE49-F238E27FC236}">
                <a16:creationId xmlns:a16="http://schemas.microsoft.com/office/drawing/2014/main" id="{78C3FA2F-9A67-E440-8250-E648AFE65254}"/>
              </a:ext>
            </a:extLst>
          </p:cNvPr>
          <p:cNvGrpSpPr/>
          <p:nvPr/>
        </p:nvGrpSpPr>
        <p:grpSpPr>
          <a:xfrm>
            <a:off x="3777392" y="5681975"/>
            <a:ext cx="670102" cy="593562"/>
            <a:chOff x="7875440" y="2931795"/>
            <a:chExt cx="1171405" cy="1033366"/>
          </a:xfrm>
        </p:grpSpPr>
        <p:pic>
          <p:nvPicPr>
            <p:cNvPr id="85" name="Picture 101">
              <a:extLst>
                <a:ext uri="{FF2B5EF4-FFF2-40B4-BE49-F238E27FC236}">
                  <a16:creationId xmlns:a16="http://schemas.microsoft.com/office/drawing/2014/main" id="{EA2E4CD9-7138-384C-9153-7625A9D1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75440" y="2934286"/>
              <a:ext cx="1136550" cy="1030875"/>
            </a:xfrm>
            <a:prstGeom prst="rect">
              <a:avLst/>
            </a:prstGeom>
          </p:spPr>
        </p:pic>
        <p:sp>
          <p:nvSpPr>
            <p:cNvPr id="86" name="Freeform 102">
              <a:extLst>
                <a:ext uri="{FF2B5EF4-FFF2-40B4-BE49-F238E27FC236}">
                  <a16:creationId xmlns:a16="http://schemas.microsoft.com/office/drawing/2014/main" id="{04A55E05-A4FE-E745-8318-CCEE903A951B}"/>
                </a:ext>
              </a:extLst>
            </p:cNvPr>
            <p:cNvSpPr/>
            <p:nvPr/>
          </p:nvSpPr>
          <p:spPr>
            <a:xfrm>
              <a:off x="8086725" y="2931795"/>
              <a:ext cx="960120" cy="798195"/>
            </a:xfrm>
            <a:custGeom>
              <a:avLst/>
              <a:gdLst>
                <a:gd name="connsiteX0" fmla="*/ 224790 w 960120"/>
                <a:gd name="connsiteY0" fmla="*/ 390525 h 798195"/>
                <a:gd name="connsiteX1" fmla="*/ 224790 w 960120"/>
                <a:gd name="connsiteY1" fmla="*/ 390525 h 798195"/>
                <a:gd name="connsiteX2" fmla="*/ 226695 w 960120"/>
                <a:gd name="connsiteY2" fmla="*/ 310515 h 798195"/>
                <a:gd name="connsiteX3" fmla="*/ 230505 w 960120"/>
                <a:gd name="connsiteY3" fmla="*/ 297180 h 798195"/>
                <a:gd name="connsiteX4" fmla="*/ 236220 w 960120"/>
                <a:gd name="connsiteY4" fmla="*/ 270510 h 798195"/>
                <a:gd name="connsiteX5" fmla="*/ 241935 w 960120"/>
                <a:gd name="connsiteY5" fmla="*/ 243840 h 798195"/>
                <a:gd name="connsiteX6" fmla="*/ 243840 w 960120"/>
                <a:gd name="connsiteY6" fmla="*/ 241935 h 798195"/>
                <a:gd name="connsiteX7" fmla="*/ 371475 w 960120"/>
                <a:gd name="connsiteY7" fmla="*/ 150495 h 798195"/>
                <a:gd name="connsiteX8" fmla="*/ 462915 w 960120"/>
                <a:gd name="connsiteY8" fmla="*/ 135255 h 798195"/>
                <a:gd name="connsiteX9" fmla="*/ 621030 w 960120"/>
                <a:gd name="connsiteY9" fmla="*/ 173355 h 798195"/>
                <a:gd name="connsiteX10" fmla="*/ 771525 w 960120"/>
                <a:gd name="connsiteY10" fmla="*/ 316230 h 798195"/>
                <a:gd name="connsiteX11" fmla="*/ 742950 w 960120"/>
                <a:gd name="connsiteY11" fmla="*/ 512445 h 798195"/>
                <a:gd name="connsiteX12" fmla="*/ 573405 w 960120"/>
                <a:gd name="connsiteY12" fmla="*/ 676275 h 798195"/>
                <a:gd name="connsiteX13" fmla="*/ 735330 w 960120"/>
                <a:gd name="connsiteY13" fmla="*/ 798195 h 798195"/>
                <a:gd name="connsiteX14" fmla="*/ 946785 w 960120"/>
                <a:gd name="connsiteY14" fmla="*/ 428625 h 798195"/>
                <a:gd name="connsiteX15" fmla="*/ 960120 w 960120"/>
                <a:gd name="connsiteY15" fmla="*/ 114300 h 798195"/>
                <a:gd name="connsiteX16" fmla="*/ 645795 w 960120"/>
                <a:gd name="connsiteY16" fmla="*/ 9525 h 798195"/>
                <a:gd name="connsiteX17" fmla="*/ 257175 w 960120"/>
                <a:gd name="connsiteY17" fmla="*/ 0 h 798195"/>
                <a:gd name="connsiteX18" fmla="*/ 0 w 960120"/>
                <a:gd name="connsiteY18" fmla="*/ 293370 h 798195"/>
                <a:gd name="connsiteX19" fmla="*/ 7620 w 960120"/>
                <a:gd name="connsiteY19" fmla="*/ 474345 h 798195"/>
                <a:gd name="connsiteX20" fmla="*/ 224790 w 960120"/>
                <a:gd name="connsiteY20" fmla="*/ 390525 h 79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0120" h="798195">
                  <a:moveTo>
                    <a:pt x="224790" y="390525"/>
                  </a:moveTo>
                  <a:lnTo>
                    <a:pt x="224790" y="390525"/>
                  </a:lnTo>
                  <a:cubicBezTo>
                    <a:pt x="225425" y="363855"/>
                    <a:pt x="225065" y="337143"/>
                    <a:pt x="226695" y="310515"/>
                  </a:cubicBezTo>
                  <a:cubicBezTo>
                    <a:pt x="226978" y="305901"/>
                    <a:pt x="229314" y="301647"/>
                    <a:pt x="230505" y="297180"/>
                  </a:cubicBezTo>
                  <a:cubicBezTo>
                    <a:pt x="233733" y="285075"/>
                    <a:pt x="234575" y="282028"/>
                    <a:pt x="236220" y="270510"/>
                  </a:cubicBezTo>
                  <a:cubicBezTo>
                    <a:pt x="236717" y="267032"/>
                    <a:pt x="238002" y="247773"/>
                    <a:pt x="241935" y="243840"/>
                  </a:cubicBezTo>
                  <a:lnTo>
                    <a:pt x="243840" y="241935"/>
                  </a:lnTo>
                  <a:lnTo>
                    <a:pt x="371475" y="150495"/>
                  </a:lnTo>
                  <a:lnTo>
                    <a:pt x="462915" y="135255"/>
                  </a:lnTo>
                  <a:lnTo>
                    <a:pt x="621030" y="173355"/>
                  </a:lnTo>
                  <a:lnTo>
                    <a:pt x="771525" y="316230"/>
                  </a:lnTo>
                  <a:lnTo>
                    <a:pt x="742950" y="512445"/>
                  </a:lnTo>
                  <a:lnTo>
                    <a:pt x="573405" y="676275"/>
                  </a:lnTo>
                  <a:lnTo>
                    <a:pt x="735330" y="798195"/>
                  </a:lnTo>
                  <a:lnTo>
                    <a:pt x="946785" y="428625"/>
                  </a:lnTo>
                  <a:lnTo>
                    <a:pt x="960120" y="114300"/>
                  </a:lnTo>
                  <a:lnTo>
                    <a:pt x="645795" y="9525"/>
                  </a:lnTo>
                  <a:lnTo>
                    <a:pt x="257175" y="0"/>
                  </a:lnTo>
                  <a:lnTo>
                    <a:pt x="0" y="293370"/>
                  </a:lnTo>
                  <a:lnTo>
                    <a:pt x="7620" y="474345"/>
                  </a:lnTo>
                  <a:lnTo>
                    <a:pt x="224790" y="39052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B8BA5307-8D65-0E47-A5B1-237CEA4683DC}"/>
              </a:ext>
            </a:extLst>
          </p:cNvPr>
          <p:cNvSpPr/>
          <p:nvPr/>
        </p:nvSpPr>
        <p:spPr>
          <a:xfrm>
            <a:off x="1628981" y="5711466"/>
            <a:ext cx="1034590" cy="11013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Rectangle 98">
            <a:extLst>
              <a:ext uri="{FF2B5EF4-FFF2-40B4-BE49-F238E27FC236}">
                <a16:creationId xmlns:a16="http://schemas.microsoft.com/office/drawing/2014/main" id="{41F35904-17AC-F147-8252-DA2DF60BBF89}"/>
              </a:ext>
            </a:extLst>
          </p:cNvPr>
          <p:cNvSpPr/>
          <p:nvPr/>
        </p:nvSpPr>
        <p:spPr>
          <a:xfrm>
            <a:off x="2189492" y="5220310"/>
            <a:ext cx="1507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量子比特！</a:t>
            </a:r>
            <a:endParaRPr lang="fr-FR" altLang="zh-CN" sz="2400" dirty="0">
              <a:solidFill>
                <a:srgbClr val="FF0000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530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FB27F992-B8AC-CC4D-8E55-BBA529398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36" y="3489085"/>
            <a:ext cx="4226086" cy="29515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光探测磁共振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氮空位中心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Picture 39">
            <a:extLst>
              <a:ext uri="{FF2B5EF4-FFF2-40B4-BE49-F238E27FC236}">
                <a16:creationId xmlns:a16="http://schemas.microsoft.com/office/drawing/2014/main" id="{1B9FFCD6-C759-4322-BD53-0A10D063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C0C0C1"/>
              </a:clrFrom>
              <a:clrTo>
                <a:srgbClr val="C0C0C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39499" y="4101085"/>
            <a:ext cx="2421549" cy="18288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cxnSp>
        <p:nvCxnSpPr>
          <p:cNvPr id="47" name="直接连接符 4">
            <a:extLst>
              <a:ext uri="{FF2B5EF4-FFF2-40B4-BE49-F238E27FC236}">
                <a16:creationId xmlns:a16="http://schemas.microsoft.com/office/drawing/2014/main" id="{964B3CD3-5BF6-4CCA-B4C8-115B11AF2AA8}"/>
              </a:ext>
            </a:extLst>
          </p:cNvPr>
          <p:cNvCxnSpPr/>
          <p:nvPr/>
        </p:nvCxnSpPr>
        <p:spPr>
          <a:xfrm>
            <a:off x="1508252" y="3921867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5">
            <a:extLst>
              <a:ext uri="{FF2B5EF4-FFF2-40B4-BE49-F238E27FC236}">
                <a16:creationId xmlns:a16="http://schemas.microsoft.com/office/drawing/2014/main" id="{486B25AA-423F-4299-8DCE-32625BFFBBCE}"/>
              </a:ext>
            </a:extLst>
          </p:cNvPr>
          <p:cNvCxnSpPr/>
          <p:nvPr/>
        </p:nvCxnSpPr>
        <p:spPr>
          <a:xfrm>
            <a:off x="1508252" y="3789174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17">
            <a:extLst>
              <a:ext uri="{FF2B5EF4-FFF2-40B4-BE49-F238E27FC236}">
                <a16:creationId xmlns:a16="http://schemas.microsoft.com/office/drawing/2014/main" id="{63657007-438D-40CE-AB0A-5F8B4BAA6A30}"/>
              </a:ext>
            </a:extLst>
          </p:cNvPr>
          <p:cNvCxnSpPr/>
          <p:nvPr/>
        </p:nvCxnSpPr>
        <p:spPr>
          <a:xfrm>
            <a:off x="1508251" y="4120953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18">
            <a:extLst>
              <a:ext uri="{FF2B5EF4-FFF2-40B4-BE49-F238E27FC236}">
                <a16:creationId xmlns:a16="http://schemas.microsoft.com/office/drawing/2014/main" id="{12820502-394B-45A1-9857-969892AD2AEC}"/>
              </a:ext>
            </a:extLst>
          </p:cNvPr>
          <p:cNvCxnSpPr/>
          <p:nvPr/>
        </p:nvCxnSpPr>
        <p:spPr>
          <a:xfrm>
            <a:off x="1508251" y="6044386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19">
            <a:extLst>
              <a:ext uri="{FF2B5EF4-FFF2-40B4-BE49-F238E27FC236}">
                <a16:creationId xmlns:a16="http://schemas.microsoft.com/office/drawing/2014/main" id="{BBE877FC-B994-4E1F-9489-29F67747373E}"/>
              </a:ext>
            </a:extLst>
          </p:cNvPr>
          <p:cNvCxnSpPr/>
          <p:nvPr/>
        </p:nvCxnSpPr>
        <p:spPr>
          <a:xfrm>
            <a:off x="1508251" y="6641162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直接连接符 20">
            <a:extLst>
              <a:ext uri="{FF2B5EF4-FFF2-40B4-BE49-F238E27FC236}">
                <a16:creationId xmlns:a16="http://schemas.microsoft.com/office/drawing/2014/main" id="{5A85EDE6-A34F-4743-89DA-98C0D0EBFE8D}"/>
              </a:ext>
            </a:extLst>
          </p:cNvPr>
          <p:cNvCxnSpPr/>
          <p:nvPr/>
        </p:nvCxnSpPr>
        <p:spPr>
          <a:xfrm>
            <a:off x="1508251" y="6243445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直接连接符 21">
            <a:extLst>
              <a:ext uri="{FF2B5EF4-FFF2-40B4-BE49-F238E27FC236}">
                <a16:creationId xmlns:a16="http://schemas.microsoft.com/office/drawing/2014/main" id="{AB4BF41D-3352-4A28-90E0-8B1390D0FE7F}"/>
              </a:ext>
            </a:extLst>
          </p:cNvPr>
          <p:cNvCxnSpPr/>
          <p:nvPr/>
        </p:nvCxnSpPr>
        <p:spPr>
          <a:xfrm>
            <a:off x="3080099" y="4517111"/>
            <a:ext cx="1362483" cy="801"/>
          </a:xfrm>
          <a:prstGeom prst="line">
            <a:avLst/>
          </a:prstGeom>
          <a:ln w="57150"/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Box 88">
            <a:extLst>
              <a:ext uri="{FF2B5EF4-FFF2-40B4-BE49-F238E27FC236}">
                <a16:creationId xmlns:a16="http://schemas.microsoft.com/office/drawing/2014/main" id="{3A2946AE-CD65-462C-94F1-2C647AA59C1A}"/>
              </a:ext>
            </a:extLst>
          </p:cNvPr>
          <p:cNvSpPr txBox="1"/>
          <p:nvPr/>
        </p:nvSpPr>
        <p:spPr>
          <a:xfrm>
            <a:off x="629281" y="3523777"/>
            <a:ext cx="524368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endParaRPr lang="zh-CN" altLang="en-US" sz="2400" b="1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0" name="TextBox 90">
            <a:extLst>
              <a:ext uri="{FF2B5EF4-FFF2-40B4-BE49-F238E27FC236}">
                <a16:creationId xmlns:a16="http://schemas.microsoft.com/office/drawing/2014/main" id="{B9AD7F56-E78A-4280-A4AD-568F31AA1A13}"/>
              </a:ext>
            </a:extLst>
          </p:cNvPr>
          <p:cNvSpPr txBox="1"/>
          <p:nvPr/>
        </p:nvSpPr>
        <p:spPr>
          <a:xfrm>
            <a:off x="629282" y="5978834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1" name="TextBox 91">
            <a:extLst>
              <a:ext uri="{FF2B5EF4-FFF2-40B4-BE49-F238E27FC236}">
                <a16:creationId xmlns:a16="http://schemas.microsoft.com/office/drawing/2014/main" id="{5B19A8DE-AC07-43C0-A600-A5580FC7D57F}"/>
              </a:ext>
            </a:extLst>
          </p:cNvPr>
          <p:cNvSpPr txBox="1"/>
          <p:nvPr/>
        </p:nvSpPr>
        <p:spPr>
          <a:xfrm>
            <a:off x="3999345" y="4585423"/>
            <a:ext cx="674091" cy="577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baseline="30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  <a:r>
              <a:rPr lang="en-US" altLang="zh-CN" sz="2400" b="1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</a:t>
            </a:r>
            <a:r>
              <a:rPr lang="en-US" altLang="zh-CN" sz="2400" b="1" i="1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  <a:endParaRPr lang="zh-CN" altLang="en-US" sz="2400" b="1" i="1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0" name="TextBox 69">
            <a:extLst>
              <a:ext uri="{FF2B5EF4-FFF2-40B4-BE49-F238E27FC236}">
                <a16:creationId xmlns:a16="http://schemas.microsoft.com/office/drawing/2014/main" id="{A4C3490D-13EC-4FE0-819F-A805DD03C7E7}"/>
              </a:ext>
            </a:extLst>
          </p:cNvPr>
          <p:cNvSpPr txBox="1"/>
          <p:nvPr/>
        </p:nvSpPr>
        <p:spPr>
          <a:xfrm>
            <a:off x="2914603" y="6443045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=0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1" name="TextBox 70">
            <a:extLst>
              <a:ext uri="{FF2B5EF4-FFF2-40B4-BE49-F238E27FC236}">
                <a16:creationId xmlns:a16="http://schemas.microsoft.com/office/drawing/2014/main" id="{5D12C36A-F8FF-4067-8112-E84089C6D742}"/>
              </a:ext>
            </a:extLst>
          </p:cNvPr>
          <p:cNvSpPr txBox="1"/>
          <p:nvPr/>
        </p:nvSpPr>
        <p:spPr>
          <a:xfrm>
            <a:off x="2911548" y="5834648"/>
            <a:ext cx="847633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=-1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2" name="TextBox 71">
            <a:extLst>
              <a:ext uri="{FF2B5EF4-FFF2-40B4-BE49-F238E27FC236}">
                <a16:creationId xmlns:a16="http://schemas.microsoft.com/office/drawing/2014/main" id="{FBEBA2A2-E254-4B04-BCDD-27074760E97B}"/>
              </a:ext>
            </a:extLst>
          </p:cNvPr>
          <p:cNvSpPr txBox="1"/>
          <p:nvPr/>
        </p:nvSpPr>
        <p:spPr>
          <a:xfrm>
            <a:off x="2914603" y="6044964"/>
            <a:ext cx="765965" cy="461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</a:t>
            </a:r>
            <a:r>
              <a:rPr lang="en-US" altLang="zh-CN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</a:t>
            </a:r>
            <a:r>
              <a:rPr lang="en-US" altLang="zh-CN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=1</a:t>
            </a:r>
            <a:endParaRPr lang="zh-CN" altLang="en-US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D7118C6F-910E-40A0-8D6C-5ED0171443A0}"/>
              </a:ext>
            </a:extLst>
          </p:cNvPr>
          <p:cNvSpPr/>
          <p:nvPr/>
        </p:nvSpPr>
        <p:spPr>
          <a:xfrm>
            <a:off x="1213606" y="145517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CMU Sans Serif" panose="02000603000000000000" pitchFamily="2" charset="0"/>
              </a:rPr>
              <a:t>基态性质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：三能级的基态结构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75" name="Picture 94">
            <a:extLst>
              <a:ext uri="{FF2B5EF4-FFF2-40B4-BE49-F238E27FC236}">
                <a16:creationId xmlns:a16="http://schemas.microsoft.com/office/drawing/2014/main" id="{5D26D2B3-C951-414F-A7D3-929A72674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5739" y="1454232"/>
            <a:ext cx="3896556" cy="461487"/>
          </a:xfrm>
          <a:prstGeom prst="rect">
            <a:avLst/>
          </a:prstGeom>
        </p:spPr>
      </p:pic>
      <p:sp>
        <p:nvSpPr>
          <p:cNvPr id="76" name="Isosceles Triangle 95">
            <a:extLst>
              <a:ext uri="{FF2B5EF4-FFF2-40B4-BE49-F238E27FC236}">
                <a16:creationId xmlns:a16="http://schemas.microsoft.com/office/drawing/2014/main" id="{13A8F008-B3AD-4AF0-BDC0-22781D75B6E1}"/>
              </a:ext>
            </a:extLst>
          </p:cNvPr>
          <p:cNvSpPr/>
          <p:nvPr/>
        </p:nvSpPr>
        <p:spPr>
          <a:xfrm rot="5400000">
            <a:off x="959278" y="156161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7" name="Rectangle 96">
            <a:extLst>
              <a:ext uri="{FF2B5EF4-FFF2-40B4-BE49-F238E27FC236}">
                <a16:creationId xmlns:a16="http://schemas.microsoft.com/office/drawing/2014/main" id="{1653D4FC-D31C-4CE2-910D-D89F665A3CD1}"/>
              </a:ext>
            </a:extLst>
          </p:cNvPr>
          <p:cNvSpPr/>
          <p:nvPr/>
        </p:nvSpPr>
        <p:spPr>
          <a:xfrm>
            <a:off x="1213606" y="1962153"/>
            <a:ext cx="60580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光学性质：单自旋定位、初始化和读出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8" name="Isosceles Triangle 97">
            <a:extLst>
              <a:ext uri="{FF2B5EF4-FFF2-40B4-BE49-F238E27FC236}">
                <a16:creationId xmlns:a16="http://schemas.microsoft.com/office/drawing/2014/main" id="{F8FD7ED1-8DC0-4BBB-97B0-FC8073DCDCF5}"/>
              </a:ext>
            </a:extLst>
          </p:cNvPr>
          <p:cNvSpPr/>
          <p:nvPr/>
        </p:nvSpPr>
        <p:spPr>
          <a:xfrm rot="5400000">
            <a:off x="969438" y="2098649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9" name="Rectangle 98">
            <a:extLst>
              <a:ext uri="{FF2B5EF4-FFF2-40B4-BE49-F238E27FC236}">
                <a16:creationId xmlns:a16="http://schemas.microsoft.com/office/drawing/2014/main" id="{695A09C2-B1C9-4AD7-B928-C604F4C4B966}"/>
              </a:ext>
            </a:extLst>
          </p:cNvPr>
          <p:cNvSpPr/>
          <p:nvPr/>
        </p:nvSpPr>
        <p:spPr>
          <a:xfrm>
            <a:off x="1221050" y="2456083"/>
            <a:ext cx="73406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自旋性质：微波操控，秒量级的超长相干时间</a:t>
            </a:r>
            <a:endParaRPr lang="fr-FR" altLang="zh-CN" sz="2400" dirty="0">
              <a:solidFill>
                <a:prstClr val="black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0" name="Isosceles Triangle 99">
            <a:extLst>
              <a:ext uri="{FF2B5EF4-FFF2-40B4-BE49-F238E27FC236}">
                <a16:creationId xmlns:a16="http://schemas.microsoft.com/office/drawing/2014/main" id="{E55FF174-BDCA-4812-BB3E-89D6D5EEF687}"/>
              </a:ext>
            </a:extLst>
          </p:cNvPr>
          <p:cNvSpPr/>
          <p:nvPr/>
        </p:nvSpPr>
        <p:spPr>
          <a:xfrm rot="5400000">
            <a:off x="975534" y="2577623"/>
            <a:ext cx="144000" cy="2016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81" name="Group 103">
            <a:extLst>
              <a:ext uri="{FF2B5EF4-FFF2-40B4-BE49-F238E27FC236}">
                <a16:creationId xmlns:a16="http://schemas.microsoft.com/office/drawing/2014/main" id="{56ED794B-53A7-2F41-91CE-6028B0EBCE30}"/>
              </a:ext>
            </a:extLst>
          </p:cNvPr>
          <p:cNvGrpSpPr/>
          <p:nvPr/>
        </p:nvGrpSpPr>
        <p:grpSpPr>
          <a:xfrm>
            <a:off x="3769873" y="6238797"/>
            <a:ext cx="658654" cy="597413"/>
            <a:chOff x="7865551" y="4744658"/>
            <a:chExt cx="658654" cy="597413"/>
          </a:xfrm>
        </p:grpSpPr>
        <p:sp>
          <p:nvSpPr>
            <p:cNvPr id="82" name="Rectangle 104">
              <a:extLst>
                <a:ext uri="{FF2B5EF4-FFF2-40B4-BE49-F238E27FC236}">
                  <a16:creationId xmlns:a16="http://schemas.microsoft.com/office/drawing/2014/main" id="{1F647096-1AA0-914E-A324-6528B7B6E7DA}"/>
                </a:ext>
              </a:extLst>
            </p:cNvPr>
            <p:cNvSpPr/>
            <p:nvPr/>
          </p:nvSpPr>
          <p:spPr>
            <a:xfrm>
              <a:off x="8077200" y="4794885"/>
              <a:ext cx="371475" cy="419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3" name="Picture 105">
              <a:extLst>
                <a:ext uri="{FF2B5EF4-FFF2-40B4-BE49-F238E27FC236}">
                  <a16:creationId xmlns:a16="http://schemas.microsoft.com/office/drawing/2014/main" id="{65AF9D8A-452C-F142-92D6-EC19FEF37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C2"/>
                </a:clrFrom>
                <a:clrTo>
                  <a:srgbClr val="FFFFC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65551" y="4744658"/>
              <a:ext cx="658654" cy="597413"/>
            </a:xfrm>
            <a:prstGeom prst="rect">
              <a:avLst/>
            </a:prstGeom>
          </p:spPr>
        </p:pic>
      </p:grpSp>
      <p:grpSp>
        <p:nvGrpSpPr>
          <p:cNvPr id="84" name="Group 100">
            <a:extLst>
              <a:ext uri="{FF2B5EF4-FFF2-40B4-BE49-F238E27FC236}">
                <a16:creationId xmlns:a16="http://schemas.microsoft.com/office/drawing/2014/main" id="{78C3FA2F-9A67-E440-8250-E648AFE65254}"/>
              </a:ext>
            </a:extLst>
          </p:cNvPr>
          <p:cNvGrpSpPr/>
          <p:nvPr/>
        </p:nvGrpSpPr>
        <p:grpSpPr>
          <a:xfrm>
            <a:off x="3777392" y="5681975"/>
            <a:ext cx="670102" cy="593562"/>
            <a:chOff x="7875440" y="2931795"/>
            <a:chExt cx="1171405" cy="1033366"/>
          </a:xfrm>
        </p:grpSpPr>
        <p:pic>
          <p:nvPicPr>
            <p:cNvPr id="85" name="Picture 101">
              <a:extLst>
                <a:ext uri="{FF2B5EF4-FFF2-40B4-BE49-F238E27FC236}">
                  <a16:creationId xmlns:a16="http://schemas.microsoft.com/office/drawing/2014/main" id="{EA2E4CD9-7138-384C-9153-7625A9D1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75440" y="2934286"/>
              <a:ext cx="1136550" cy="1030875"/>
            </a:xfrm>
            <a:prstGeom prst="rect">
              <a:avLst/>
            </a:prstGeom>
          </p:spPr>
        </p:pic>
        <p:sp>
          <p:nvSpPr>
            <p:cNvPr id="86" name="Freeform 102">
              <a:extLst>
                <a:ext uri="{FF2B5EF4-FFF2-40B4-BE49-F238E27FC236}">
                  <a16:creationId xmlns:a16="http://schemas.microsoft.com/office/drawing/2014/main" id="{04A55E05-A4FE-E745-8318-CCEE903A951B}"/>
                </a:ext>
              </a:extLst>
            </p:cNvPr>
            <p:cNvSpPr/>
            <p:nvPr/>
          </p:nvSpPr>
          <p:spPr>
            <a:xfrm>
              <a:off x="8086725" y="2931795"/>
              <a:ext cx="960120" cy="798195"/>
            </a:xfrm>
            <a:custGeom>
              <a:avLst/>
              <a:gdLst>
                <a:gd name="connsiteX0" fmla="*/ 224790 w 960120"/>
                <a:gd name="connsiteY0" fmla="*/ 390525 h 798195"/>
                <a:gd name="connsiteX1" fmla="*/ 224790 w 960120"/>
                <a:gd name="connsiteY1" fmla="*/ 390525 h 798195"/>
                <a:gd name="connsiteX2" fmla="*/ 226695 w 960120"/>
                <a:gd name="connsiteY2" fmla="*/ 310515 h 798195"/>
                <a:gd name="connsiteX3" fmla="*/ 230505 w 960120"/>
                <a:gd name="connsiteY3" fmla="*/ 297180 h 798195"/>
                <a:gd name="connsiteX4" fmla="*/ 236220 w 960120"/>
                <a:gd name="connsiteY4" fmla="*/ 270510 h 798195"/>
                <a:gd name="connsiteX5" fmla="*/ 241935 w 960120"/>
                <a:gd name="connsiteY5" fmla="*/ 243840 h 798195"/>
                <a:gd name="connsiteX6" fmla="*/ 243840 w 960120"/>
                <a:gd name="connsiteY6" fmla="*/ 241935 h 798195"/>
                <a:gd name="connsiteX7" fmla="*/ 371475 w 960120"/>
                <a:gd name="connsiteY7" fmla="*/ 150495 h 798195"/>
                <a:gd name="connsiteX8" fmla="*/ 462915 w 960120"/>
                <a:gd name="connsiteY8" fmla="*/ 135255 h 798195"/>
                <a:gd name="connsiteX9" fmla="*/ 621030 w 960120"/>
                <a:gd name="connsiteY9" fmla="*/ 173355 h 798195"/>
                <a:gd name="connsiteX10" fmla="*/ 771525 w 960120"/>
                <a:gd name="connsiteY10" fmla="*/ 316230 h 798195"/>
                <a:gd name="connsiteX11" fmla="*/ 742950 w 960120"/>
                <a:gd name="connsiteY11" fmla="*/ 512445 h 798195"/>
                <a:gd name="connsiteX12" fmla="*/ 573405 w 960120"/>
                <a:gd name="connsiteY12" fmla="*/ 676275 h 798195"/>
                <a:gd name="connsiteX13" fmla="*/ 735330 w 960120"/>
                <a:gd name="connsiteY13" fmla="*/ 798195 h 798195"/>
                <a:gd name="connsiteX14" fmla="*/ 946785 w 960120"/>
                <a:gd name="connsiteY14" fmla="*/ 428625 h 798195"/>
                <a:gd name="connsiteX15" fmla="*/ 960120 w 960120"/>
                <a:gd name="connsiteY15" fmla="*/ 114300 h 798195"/>
                <a:gd name="connsiteX16" fmla="*/ 645795 w 960120"/>
                <a:gd name="connsiteY16" fmla="*/ 9525 h 798195"/>
                <a:gd name="connsiteX17" fmla="*/ 257175 w 960120"/>
                <a:gd name="connsiteY17" fmla="*/ 0 h 798195"/>
                <a:gd name="connsiteX18" fmla="*/ 0 w 960120"/>
                <a:gd name="connsiteY18" fmla="*/ 293370 h 798195"/>
                <a:gd name="connsiteX19" fmla="*/ 7620 w 960120"/>
                <a:gd name="connsiteY19" fmla="*/ 474345 h 798195"/>
                <a:gd name="connsiteX20" fmla="*/ 224790 w 960120"/>
                <a:gd name="connsiteY20" fmla="*/ 390525 h 79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0120" h="798195">
                  <a:moveTo>
                    <a:pt x="224790" y="390525"/>
                  </a:moveTo>
                  <a:lnTo>
                    <a:pt x="224790" y="390525"/>
                  </a:lnTo>
                  <a:cubicBezTo>
                    <a:pt x="225425" y="363855"/>
                    <a:pt x="225065" y="337143"/>
                    <a:pt x="226695" y="310515"/>
                  </a:cubicBezTo>
                  <a:cubicBezTo>
                    <a:pt x="226978" y="305901"/>
                    <a:pt x="229314" y="301647"/>
                    <a:pt x="230505" y="297180"/>
                  </a:cubicBezTo>
                  <a:cubicBezTo>
                    <a:pt x="233733" y="285075"/>
                    <a:pt x="234575" y="282028"/>
                    <a:pt x="236220" y="270510"/>
                  </a:cubicBezTo>
                  <a:cubicBezTo>
                    <a:pt x="236717" y="267032"/>
                    <a:pt x="238002" y="247773"/>
                    <a:pt x="241935" y="243840"/>
                  </a:cubicBezTo>
                  <a:lnTo>
                    <a:pt x="243840" y="241935"/>
                  </a:lnTo>
                  <a:lnTo>
                    <a:pt x="371475" y="150495"/>
                  </a:lnTo>
                  <a:lnTo>
                    <a:pt x="462915" y="135255"/>
                  </a:lnTo>
                  <a:lnTo>
                    <a:pt x="621030" y="173355"/>
                  </a:lnTo>
                  <a:lnTo>
                    <a:pt x="771525" y="316230"/>
                  </a:lnTo>
                  <a:lnTo>
                    <a:pt x="742950" y="512445"/>
                  </a:lnTo>
                  <a:lnTo>
                    <a:pt x="573405" y="676275"/>
                  </a:lnTo>
                  <a:lnTo>
                    <a:pt x="735330" y="798195"/>
                  </a:lnTo>
                  <a:lnTo>
                    <a:pt x="946785" y="428625"/>
                  </a:lnTo>
                  <a:lnTo>
                    <a:pt x="960120" y="114300"/>
                  </a:lnTo>
                  <a:lnTo>
                    <a:pt x="645795" y="9525"/>
                  </a:lnTo>
                  <a:lnTo>
                    <a:pt x="257175" y="0"/>
                  </a:lnTo>
                  <a:lnTo>
                    <a:pt x="0" y="293370"/>
                  </a:lnTo>
                  <a:lnTo>
                    <a:pt x="7620" y="474345"/>
                  </a:lnTo>
                  <a:lnTo>
                    <a:pt x="224790" y="39052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B8BA5307-8D65-0E47-A5B1-237CEA4683DC}"/>
              </a:ext>
            </a:extLst>
          </p:cNvPr>
          <p:cNvSpPr/>
          <p:nvPr/>
        </p:nvSpPr>
        <p:spPr>
          <a:xfrm>
            <a:off x="1628981" y="5711466"/>
            <a:ext cx="1034590" cy="110132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Rectangle 98">
            <a:extLst>
              <a:ext uri="{FF2B5EF4-FFF2-40B4-BE49-F238E27FC236}">
                <a16:creationId xmlns:a16="http://schemas.microsoft.com/office/drawing/2014/main" id="{41F35904-17AC-F147-8252-DA2DF60BBF89}"/>
              </a:ext>
            </a:extLst>
          </p:cNvPr>
          <p:cNvSpPr/>
          <p:nvPr/>
        </p:nvSpPr>
        <p:spPr>
          <a:xfrm>
            <a:off x="2189492" y="5220310"/>
            <a:ext cx="1507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量子比特！</a:t>
            </a:r>
            <a:endParaRPr lang="fr-FR" altLang="zh-CN" sz="2400" dirty="0">
              <a:solidFill>
                <a:srgbClr val="FF0000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DB6D70D-7FB4-104A-AEA4-48C17CFD2079}"/>
              </a:ext>
            </a:extLst>
          </p:cNvPr>
          <p:cNvGrpSpPr/>
          <p:nvPr/>
        </p:nvGrpSpPr>
        <p:grpSpPr>
          <a:xfrm>
            <a:off x="582327" y="1470345"/>
            <a:ext cx="4333790" cy="2774973"/>
            <a:chOff x="3730460" y="1743679"/>
            <a:chExt cx="4333790" cy="2774973"/>
          </a:xfrm>
          <a:solidFill>
            <a:schemeClr val="bg1"/>
          </a:solidFill>
        </p:grpSpPr>
        <p:sp>
          <p:nvSpPr>
            <p:cNvPr id="38" name="左箭头标注 9">
              <a:extLst>
                <a:ext uri="{FF2B5EF4-FFF2-40B4-BE49-F238E27FC236}">
                  <a16:creationId xmlns:a16="http://schemas.microsoft.com/office/drawing/2014/main" id="{4DD1B40D-C219-554C-9C68-DBF82E6D7B92}"/>
                </a:ext>
              </a:extLst>
            </p:cNvPr>
            <p:cNvSpPr/>
            <p:nvPr/>
          </p:nvSpPr>
          <p:spPr>
            <a:xfrm>
              <a:off x="3730460" y="1743679"/>
              <a:ext cx="4333790" cy="2774973"/>
            </a:xfrm>
            <a:prstGeom prst="leftArrowCallout">
              <a:avLst>
                <a:gd name="adj1" fmla="val 13566"/>
                <a:gd name="adj2" fmla="val 6810"/>
                <a:gd name="adj3" fmla="val 7882"/>
                <a:gd name="adj4" fmla="val 94704"/>
              </a:avLst>
            </a:prstGeom>
            <a:grp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3362A72-05EE-7E4E-A70B-89B57222BD86}"/>
                </a:ext>
              </a:extLst>
            </p:cNvPr>
            <p:cNvSpPr/>
            <p:nvPr/>
          </p:nvSpPr>
          <p:spPr>
            <a:xfrm>
              <a:off x="4399058" y="1798554"/>
              <a:ext cx="3443635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1800C7"/>
                  </a:solidFill>
                  <a:latin typeface="Arial" panose="020B0604020202020204" pitchFamily="34" charset="0"/>
                  <a:ea typeface="KaiTi" panose="02010609060101010101" pitchFamily="49" charset="-122"/>
                  <a:cs typeface="Arial" panose="020B0604020202020204" pitchFamily="34" charset="0"/>
                </a:rPr>
                <a:t>DiVincenzo’s </a:t>
              </a:r>
              <a:r>
                <a:rPr lang="zh-CN" altLang="en-US" sz="2400" dirty="0">
                  <a:solidFill>
                    <a:srgbClr val="1800C7"/>
                  </a:solidFill>
                  <a:latin typeface="Arial" panose="020B0604020202020204" pitchFamily="34" charset="0"/>
                  <a:ea typeface="KaiTi" panose="02010609060101010101" pitchFamily="49" charset="-122"/>
                  <a:cs typeface="Arial" panose="020B0604020202020204" pitchFamily="34" charset="0"/>
                </a:rPr>
                <a:t>的</a:t>
              </a:r>
              <a:r>
                <a:rPr lang="en-US" altLang="zh-CN" sz="2400" dirty="0">
                  <a:solidFill>
                    <a:srgbClr val="1800C7"/>
                  </a:solidFill>
                  <a:latin typeface="Arial" panose="020B0604020202020204" pitchFamily="34" charset="0"/>
                  <a:ea typeface="KaiTi" panose="02010609060101010101" pitchFamily="49" charset="-122"/>
                  <a:cs typeface="Arial" panose="020B0604020202020204" pitchFamily="34" charset="0"/>
                </a:rPr>
                <a:t>5</a:t>
              </a:r>
              <a:r>
                <a:rPr lang="zh-CN" altLang="en-US" sz="2400" dirty="0">
                  <a:solidFill>
                    <a:srgbClr val="1800C7"/>
                  </a:solidFill>
                  <a:latin typeface="Arial" panose="020B0604020202020204" pitchFamily="34" charset="0"/>
                  <a:ea typeface="KaiTi" panose="02010609060101010101" pitchFamily="49" charset="-122"/>
                  <a:cs typeface="Arial" panose="020B0604020202020204" pitchFamily="34" charset="0"/>
                </a:rPr>
                <a:t>条判据</a:t>
              </a:r>
              <a:endParaRPr lang="en-US" altLang="zh-CN" sz="2400" dirty="0">
                <a:solidFill>
                  <a:srgbClr val="1800C7"/>
                </a:solidFill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0236CC1-CE90-DE47-AB22-E9EF147DBEC8}"/>
                </a:ext>
              </a:extLst>
            </p:cNvPr>
            <p:cNvSpPr/>
            <p:nvPr/>
          </p:nvSpPr>
          <p:spPr>
            <a:xfrm>
              <a:off x="4206593" y="2253540"/>
              <a:ext cx="3857657" cy="2249462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良好的量子比特</a:t>
              </a:r>
              <a:endPara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初态初始化</a:t>
              </a:r>
              <a:endPara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长相干时间</a:t>
              </a:r>
              <a:endPara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通用逻辑门操作</a:t>
              </a:r>
              <a:endParaRPr lang="en-US" altLang="zh-CN" sz="24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ct val="12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  <a:cs typeface="Times New Roman" panose="02020603050405020304" pitchFamily="18" charset="0"/>
                </a:rPr>
                <a:t>对量子比特进行测量</a:t>
              </a:r>
              <a:endParaRPr lang="zh-CN" altLang="en-US" sz="2000" dirty="0">
                <a:latin typeface="KaiTi" panose="02010609060101010101" pitchFamily="49" charset="-122"/>
                <a:ea typeface="KaiTi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07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提纲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53120-7C86-8D44-B778-E256C641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289"/>
            <a:ext cx="7886700" cy="478551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背景知识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量子计算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基于光探测磁共振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(ODMR)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技术的自旋量子调控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实验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量子比特基本操控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量子算法实现与扩展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7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实验装置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7" name="内容占位符 4">
            <a:extLst>
              <a:ext uri="{FF2B5EF4-FFF2-40B4-BE49-F238E27FC236}">
                <a16:creationId xmlns:a16="http://schemas.microsoft.com/office/drawing/2014/main" id="{D8BC1FA8-2E5A-433D-B252-1D24AA907F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272" y="1836022"/>
            <a:ext cx="9088254" cy="458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998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连续激发实验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cw">
            <a:hlinkClick r:id="" action="ppaction://media"/>
            <a:extLst>
              <a:ext uri="{FF2B5EF4-FFF2-40B4-BE49-F238E27FC236}">
                <a16:creationId xmlns:a16="http://schemas.microsoft.com/office/drawing/2014/main" id="{27546D26-BDFB-4CA9-AF03-B44324BBA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16007" y="1369272"/>
            <a:ext cx="9759810" cy="54898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8B7D5E3-F1F3-441B-AE04-FD11A864D1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9829" y="2136076"/>
            <a:ext cx="941196" cy="76210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162FBDA-5C1E-44D1-BD53-D1D1641FE48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37737" y="2700742"/>
            <a:ext cx="725381" cy="77374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02A7DFD-4264-4FE5-A9FA-855DC0688641}"/>
              </a:ext>
            </a:extLst>
          </p:cNvPr>
          <p:cNvSpPr/>
          <p:nvPr/>
        </p:nvSpPr>
        <p:spPr>
          <a:xfrm>
            <a:off x="4916279" y="6481802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http://toutestquantique.fr/en/superposition/</a:t>
            </a:r>
          </a:p>
        </p:txBody>
      </p:sp>
    </p:spTree>
    <p:extLst>
      <p:ext uri="{BB962C8B-B14F-4D97-AF65-F5344CB8AC3E}">
        <p14:creationId xmlns:p14="http://schemas.microsoft.com/office/powerpoint/2010/main" val="374005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连续激发实验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0996FB-C45C-4F18-A4E9-BCE5736537CE}"/>
                  </a:ext>
                </a:extLst>
              </p:cNvPr>
              <p:cNvSpPr txBox="1"/>
              <p:nvPr/>
            </p:nvSpPr>
            <p:spPr>
              <a:xfrm>
                <a:off x="4572001" y="4157064"/>
                <a:ext cx="3943350" cy="17851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哈密顿量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隶书" panose="02010509060101010101" pitchFamily="49" charset="-122"/>
                      </a:rPr>
                      <m:t>：</m:t>
                    </m:r>
                  </m:oMath>
                </a14:m>
                <a:endParaRPr lang="en-US" altLang="zh-CN" sz="2400" i="1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b="0" i="1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          H</a:t>
                </a:r>
                <a:r>
                  <a:rPr lang="en-US" altLang="zh-CN" sz="2400" b="0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 = D</a:t>
                </a:r>
                <a:r>
                  <a:rPr lang="en-US" altLang="zh-CN" sz="2400" b="0" i="1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="0" baseline="-25000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z</a:t>
                </a:r>
                <a:r>
                  <a:rPr lang="en-US" altLang="zh-CN" sz="2400" baseline="30000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2 </a:t>
                </a:r>
                <a:r>
                  <a:rPr lang="en-US" altLang="zh-CN" sz="2400" b="0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sz="2400" b="0" i="1" dirty="0">
                    <a:latin typeface="Symbol" panose="05050102010706020507" pitchFamily="18" charset="2"/>
                    <a:ea typeface="隶书" panose="02010509060101010101" pitchFamily="49" charset="-122"/>
                    <a:cs typeface="Times New Roman" panose="02020603050405020304" pitchFamily="18" charset="0"/>
                  </a:rPr>
                  <a:t>g </a:t>
                </a:r>
                <a:r>
                  <a:rPr lang="en-US" altLang="zh-CN" sz="2400" b="0" dirty="0" err="1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400" b="0" i="1" dirty="0" err="1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="0" baseline="-25000" dirty="0" err="1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z</a:t>
                </a:r>
                <a:endParaRPr lang="en-US" altLang="zh-CN" sz="2000" dirty="0"/>
              </a:p>
              <a:p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参数：</a:t>
                </a:r>
                <a:endParaRPr lang="en-US" altLang="zh-CN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sz="2400" dirty="0">
                    <a:latin typeface="Cambria Math" panose="02040503050406030204" pitchFamily="18" charset="0"/>
                    <a:ea typeface="隶书" panose="02010509060101010101" pitchFamily="49" charset="-122"/>
                  </a:rPr>
                  <a:t>        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  D = 2870 MHz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	    </a:t>
                </a:r>
                <a:r>
                  <a:rPr lang="en-US" altLang="zh-CN" sz="2400" i="1" dirty="0">
                    <a:latin typeface="Symbol" panose="05050102010706020507" pitchFamily="18" charset="2"/>
                    <a:ea typeface="隶书" panose="02010509060101010101" pitchFamily="49" charset="-122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400" dirty="0">
                    <a:latin typeface="Cambria Math" panose="02040503050406030204" pitchFamily="18" charset="0"/>
                    <a:ea typeface="隶书" panose="02010509060101010101" pitchFamily="49" charset="-122"/>
                  </a:rPr>
                  <a:t>  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= 2.8032 MHz/Gauss</a:t>
                </a:r>
                <a:r>
                  <a:rPr lang="en-US" altLang="zh-CN" sz="2400" dirty="0">
                    <a:latin typeface="Cambria Math" panose="02040503050406030204" pitchFamily="18" charset="0"/>
                    <a:ea typeface="隶书" panose="020105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70996FB-C45C-4F18-A4E9-BCE573653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1" y="4157064"/>
                <a:ext cx="3943350" cy="1785104"/>
              </a:xfrm>
              <a:prstGeom prst="rect">
                <a:avLst/>
              </a:prstGeom>
              <a:blipFill>
                <a:blip r:embed="rId3"/>
                <a:stretch>
                  <a:fillRect l="-3864" t="-2389" b="-92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内容占位符 33">
            <a:extLst>
              <a:ext uri="{FF2B5EF4-FFF2-40B4-BE49-F238E27FC236}">
                <a16:creationId xmlns:a16="http://schemas.microsoft.com/office/drawing/2014/main" id="{43DF2862-86F0-4D10-B246-1E2B5319A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792" y="3795732"/>
            <a:ext cx="3815507" cy="2773786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F494739-F8E5-473B-B777-4E5F34FD6F4A}"/>
              </a:ext>
            </a:extLst>
          </p:cNvPr>
          <p:cNvGrpSpPr/>
          <p:nvPr/>
        </p:nvGrpSpPr>
        <p:grpSpPr>
          <a:xfrm>
            <a:off x="822885" y="1618174"/>
            <a:ext cx="2943559" cy="1962646"/>
            <a:chOff x="822885" y="1618174"/>
            <a:chExt cx="2943559" cy="196264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E2248D0-2FFB-4BF3-83E8-665A890A9FD9}"/>
                </a:ext>
              </a:extLst>
            </p:cNvPr>
            <p:cNvGrpSpPr/>
            <p:nvPr/>
          </p:nvGrpSpPr>
          <p:grpSpPr>
            <a:xfrm>
              <a:off x="822885" y="1987858"/>
              <a:ext cx="2943559" cy="1592962"/>
              <a:chOff x="868261" y="2212121"/>
              <a:chExt cx="2943559" cy="1592962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E84AF9DE-B169-434B-BE15-127459C94FE5}"/>
                  </a:ext>
                </a:extLst>
              </p:cNvPr>
              <p:cNvCxnSpPr/>
              <p:nvPr/>
            </p:nvCxnSpPr>
            <p:spPr>
              <a:xfrm>
                <a:off x="1049030" y="2360590"/>
                <a:ext cx="20451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B8899409-90C5-4310-BB56-43BB20A1C9FC}"/>
                  </a:ext>
                </a:extLst>
              </p:cNvPr>
              <p:cNvCxnSpPr/>
              <p:nvPr/>
            </p:nvCxnSpPr>
            <p:spPr>
              <a:xfrm>
                <a:off x="1049030" y="3659787"/>
                <a:ext cx="2045110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E15CBFF8-C4FF-4242-8223-B89C0450F8CE}"/>
                      </a:ext>
                    </a:extLst>
                  </p:cNvPr>
                  <p:cNvSpPr txBox="1"/>
                  <p:nvPr/>
                </p:nvSpPr>
                <p:spPr>
                  <a:xfrm>
                    <a:off x="3177031" y="2232380"/>
                    <a:ext cx="63478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|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1⟩</m:t>
                          </m:r>
                        </m:oMath>
                      </m:oMathPara>
                    </a14:m>
                    <a:endParaRPr lang="zh-CN" altLang="en-US" sz="2400" dirty="0">
                      <a:latin typeface="隶书" panose="02010509060101010101" pitchFamily="49" charset="-122"/>
                      <a:ea typeface="隶书" panose="020105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E15CBFF8-C4FF-4242-8223-B89C0450F8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7031" y="2232380"/>
                    <a:ext cx="63478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3077" r="-38462" b="-3770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文本框 21">
                    <a:extLst>
                      <a:ext uri="{FF2B5EF4-FFF2-40B4-BE49-F238E27FC236}">
                        <a16:creationId xmlns:a16="http://schemas.microsoft.com/office/drawing/2014/main" id="{9CA806FD-86F5-45A1-B2C7-47C40BF49FC5}"/>
                      </a:ext>
                    </a:extLst>
                  </p:cNvPr>
                  <p:cNvSpPr txBox="1"/>
                  <p:nvPr/>
                </p:nvSpPr>
                <p:spPr>
                  <a:xfrm>
                    <a:off x="3279623" y="3425745"/>
                    <a:ext cx="53219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|0⟩</m:t>
                          </m:r>
                        </m:oMath>
                      </m:oMathPara>
                    </a14:m>
                    <a:endParaRPr lang="zh-CN" altLang="en-US" sz="2400" dirty="0">
                      <a:latin typeface="隶书" panose="02010509060101010101" pitchFamily="49" charset="-122"/>
                      <a:ea typeface="隶书" panose="020105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22" name="文本框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79623" y="3425745"/>
                    <a:ext cx="532197" cy="369332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l="-12644" r="-12644" b="-3606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  <a:endParaRPr lang="zh-CN" altLang="en-US">
                      <a:noFill/>
                    </a:endParaRPr>
                  </a:p>
                </p:txBody>
              </p:sp>
            </mc:Fallback>
          </mc:AlternateContent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DCCCA81E-27E0-4E61-805D-58CF50D0E3C6}"/>
                  </a:ext>
                </a:extLst>
              </p:cNvPr>
              <p:cNvSpPr/>
              <p:nvPr/>
            </p:nvSpPr>
            <p:spPr>
              <a:xfrm>
                <a:off x="2084439" y="3510116"/>
                <a:ext cx="294967" cy="294967"/>
              </a:xfrm>
              <a:prstGeom prst="ellipse">
                <a:avLst/>
              </a:prstGeom>
              <a:solidFill>
                <a:srgbClr val="E2E2FF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AF20D8A-FBCC-45EE-AC89-B31D32E094CC}"/>
                  </a:ext>
                </a:extLst>
              </p:cNvPr>
              <p:cNvSpPr/>
              <p:nvPr/>
            </p:nvSpPr>
            <p:spPr>
              <a:xfrm>
                <a:off x="2084439" y="2212121"/>
                <a:ext cx="294967" cy="294967"/>
              </a:xfrm>
              <a:prstGeom prst="ellipse">
                <a:avLst/>
              </a:prstGeom>
              <a:solidFill>
                <a:srgbClr val="E2E2FF"/>
              </a:solidFill>
              <a:ln>
                <a:solidFill>
                  <a:srgbClr val="00206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946C0ABA-D551-41DA-B490-015AFC1D0175}"/>
                  </a:ext>
                </a:extLst>
              </p:cNvPr>
              <p:cNvCxnSpPr/>
              <p:nvPr/>
            </p:nvCxnSpPr>
            <p:spPr>
              <a:xfrm flipV="1">
                <a:off x="2231922" y="2550204"/>
                <a:ext cx="0" cy="899422"/>
              </a:xfrm>
              <a:prstGeom prst="straightConnector1">
                <a:avLst/>
              </a:prstGeom>
              <a:ln w="3810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62D86763-4266-48B3-BDBB-65687B858EE6}"/>
                  </a:ext>
                </a:extLst>
              </p:cNvPr>
              <p:cNvGrpSpPr/>
              <p:nvPr/>
            </p:nvGrpSpPr>
            <p:grpSpPr>
              <a:xfrm>
                <a:off x="868261" y="2885468"/>
                <a:ext cx="1154790" cy="262996"/>
                <a:chOff x="600340" y="2904995"/>
                <a:chExt cx="1154790" cy="262996"/>
              </a:xfrm>
            </p:grpSpPr>
            <p:sp>
              <p:nvSpPr>
                <p:cNvPr id="27" name="任意多边形: 形状 26">
                  <a:extLst>
                    <a:ext uri="{FF2B5EF4-FFF2-40B4-BE49-F238E27FC236}">
                      <a16:creationId xmlns:a16="http://schemas.microsoft.com/office/drawing/2014/main" id="{9A63D450-60A6-4577-B23D-C6FEF17826DD}"/>
                    </a:ext>
                  </a:extLst>
                </p:cNvPr>
                <p:cNvSpPr/>
                <p:nvPr/>
              </p:nvSpPr>
              <p:spPr>
                <a:xfrm>
                  <a:off x="600340" y="2904995"/>
                  <a:ext cx="812302" cy="262996"/>
                </a:xfrm>
                <a:custGeom>
                  <a:avLst/>
                  <a:gdLst>
                    <a:gd name="connsiteX0" fmla="*/ 0 w 2084438"/>
                    <a:gd name="connsiteY0" fmla="*/ 294968 h 373626"/>
                    <a:gd name="connsiteX1" fmla="*/ 19664 w 2084438"/>
                    <a:gd name="connsiteY1" fmla="*/ 235974 h 373626"/>
                    <a:gd name="connsiteX2" fmla="*/ 29496 w 2084438"/>
                    <a:gd name="connsiteY2" fmla="*/ 196645 h 373626"/>
                    <a:gd name="connsiteX3" fmla="*/ 58993 w 2084438"/>
                    <a:gd name="connsiteY3" fmla="*/ 157316 h 373626"/>
                    <a:gd name="connsiteX4" fmla="*/ 108155 w 2084438"/>
                    <a:gd name="connsiteY4" fmla="*/ 68826 h 373626"/>
                    <a:gd name="connsiteX5" fmla="*/ 127819 w 2084438"/>
                    <a:gd name="connsiteY5" fmla="*/ 39329 h 373626"/>
                    <a:gd name="connsiteX6" fmla="*/ 186813 w 2084438"/>
                    <a:gd name="connsiteY6" fmla="*/ 0 h 373626"/>
                    <a:gd name="connsiteX7" fmla="*/ 245806 w 2084438"/>
                    <a:gd name="connsiteY7" fmla="*/ 19665 h 373626"/>
                    <a:gd name="connsiteX8" fmla="*/ 304800 w 2084438"/>
                    <a:gd name="connsiteY8" fmla="*/ 58994 h 373626"/>
                    <a:gd name="connsiteX9" fmla="*/ 383458 w 2084438"/>
                    <a:gd name="connsiteY9" fmla="*/ 196645 h 373626"/>
                    <a:gd name="connsiteX10" fmla="*/ 422787 w 2084438"/>
                    <a:gd name="connsiteY10" fmla="*/ 255639 h 373626"/>
                    <a:gd name="connsiteX11" fmla="*/ 442451 w 2084438"/>
                    <a:gd name="connsiteY11" fmla="*/ 285136 h 373626"/>
                    <a:gd name="connsiteX12" fmla="*/ 530942 w 2084438"/>
                    <a:gd name="connsiteY12" fmla="*/ 334297 h 373626"/>
                    <a:gd name="connsiteX13" fmla="*/ 570271 w 2084438"/>
                    <a:gd name="connsiteY13" fmla="*/ 304800 h 373626"/>
                    <a:gd name="connsiteX14" fmla="*/ 599767 w 2084438"/>
                    <a:gd name="connsiteY14" fmla="*/ 285136 h 373626"/>
                    <a:gd name="connsiteX15" fmla="*/ 639096 w 2084438"/>
                    <a:gd name="connsiteY15" fmla="*/ 226142 h 373626"/>
                    <a:gd name="connsiteX16" fmla="*/ 688258 w 2084438"/>
                    <a:gd name="connsiteY16" fmla="*/ 157316 h 373626"/>
                    <a:gd name="connsiteX17" fmla="*/ 707922 w 2084438"/>
                    <a:gd name="connsiteY17" fmla="*/ 117987 h 373626"/>
                    <a:gd name="connsiteX18" fmla="*/ 737419 w 2084438"/>
                    <a:gd name="connsiteY18" fmla="*/ 58994 h 373626"/>
                    <a:gd name="connsiteX19" fmla="*/ 816077 w 2084438"/>
                    <a:gd name="connsiteY19" fmla="*/ 29497 h 373626"/>
                    <a:gd name="connsiteX20" fmla="*/ 855406 w 2084438"/>
                    <a:gd name="connsiteY20" fmla="*/ 58994 h 373626"/>
                    <a:gd name="connsiteX21" fmla="*/ 884903 w 2084438"/>
                    <a:gd name="connsiteY21" fmla="*/ 68826 h 373626"/>
                    <a:gd name="connsiteX22" fmla="*/ 914400 w 2084438"/>
                    <a:gd name="connsiteY22" fmla="*/ 98323 h 373626"/>
                    <a:gd name="connsiteX23" fmla="*/ 934064 w 2084438"/>
                    <a:gd name="connsiteY23" fmla="*/ 167149 h 373626"/>
                    <a:gd name="connsiteX24" fmla="*/ 953729 w 2084438"/>
                    <a:gd name="connsiteY24" fmla="*/ 206478 h 373626"/>
                    <a:gd name="connsiteX25" fmla="*/ 983225 w 2084438"/>
                    <a:gd name="connsiteY25" fmla="*/ 294968 h 373626"/>
                    <a:gd name="connsiteX26" fmla="*/ 993058 w 2084438"/>
                    <a:gd name="connsiteY26" fmla="*/ 324465 h 373626"/>
                    <a:gd name="connsiteX27" fmla="*/ 1012722 w 2084438"/>
                    <a:gd name="connsiteY27" fmla="*/ 353962 h 373626"/>
                    <a:gd name="connsiteX28" fmla="*/ 1071716 w 2084438"/>
                    <a:gd name="connsiteY28" fmla="*/ 373626 h 373626"/>
                    <a:gd name="connsiteX29" fmla="*/ 1150374 w 2084438"/>
                    <a:gd name="connsiteY29" fmla="*/ 363794 h 373626"/>
                    <a:gd name="connsiteX30" fmla="*/ 1179871 w 2084438"/>
                    <a:gd name="connsiteY30" fmla="*/ 334297 h 373626"/>
                    <a:gd name="connsiteX31" fmla="*/ 1209367 w 2084438"/>
                    <a:gd name="connsiteY31" fmla="*/ 255639 h 373626"/>
                    <a:gd name="connsiteX32" fmla="*/ 1229032 w 2084438"/>
                    <a:gd name="connsiteY32" fmla="*/ 226142 h 373626"/>
                    <a:gd name="connsiteX33" fmla="*/ 1238864 w 2084438"/>
                    <a:gd name="connsiteY33" fmla="*/ 186813 h 373626"/>
                    <a:gd name="connsiteX34" fmla="*/ 1278193 w 2084438"/>
                    <a:gd name="connsiteY34" fmla="*/ 127820 h 373626"/>
                    <a:gd name="connsiteX35" fmla="*/ 1307690 w 2084438"/>
                    <a:gd name="connsiteY35" fmla="*/ 108155 h 373626"/>
                    <a:gd name="connsiteX36" fmla="*/ 1406013 w 2084438"/>
                    <a:gd name="connsiteY36" fmla="*/ 78658 h 373626"/>
                    <a:gd name="connsiteX37" fmla="*/ 1474838 w 2084438"/>
                    <a:gd name="connsiteY37" fmla="*/ 88491 h 373626"/>
                    <a:gd name="connsiteX38" fmla="*/ 1504335 w 2084438"/>
                    <a:gd name="connsiteY38" fmla="*/ 117987 h 373626"/>
                    <a:gd name="connsiteX39" fmla="*/ 1553496 w 2084438"/>
                    <a:gd name="connsiteY39" fmla="*/ 196645 h 373626"/>
                    <a:gd name="connsiteX40" fmla="*/ 1582993 w 2084438"/>
                    <a:gd name="connsiteY40" fmla="*/ 294968 h 373626"/>
                    <a:gd name="connsiteX41" fmla="*/ 1592825 w 2084438"/>
                    <a:gd name="connsiteY41" fmla="*/ 324465 h 373626"/>
                    <a:gd name="connsiteX42" fmla="*/ 1651819 w 2084438"/>
                    <a:gd name="connsiteY42" fmla="*/ 344129 h 373626"/>
                    <a:gd name="connsiteX43" fmla="*/ 1710813 w 2084438"/>
                    <a:gd name="connsiteY43" fmla="*/ 314633 h 373626"/>
                    <a:gd name="connsiteX44" fmla="*/ 1759974 w 2084438"/>
                    <a:gd name="connsiteY44" fmla="*/ 255639 h 373626"/>
                    <a:gd name="connsiteX45" fmla="*/ 1789471 w 2084438"/>
                    <a:gd name="connsiteY45" fmla="*/ 235974 h 373626"/>
                    <a:gd name="connsiteX46" fmla="*/ 1809135 w 2084438"/>
                    <a:gd name="connsiteY46" fmla="*/ 206478 h 373626"/>
                    <a:gd name="connsiteX47" fmla="*/ 2084438 w 2084438"/>
                    <a:gd name="connsiteY47" fmla="*/ 186813 h 37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</a:cxnLst>
                  <a:rect l="l" t="t" r="r" b="b"/>
                  <a:pathLst>
                    <a:path w="2084438" h="373626">
                      <a:moveTo>
                        <a:pt x="0" y="294968"/>
                      </a:moveTo>
                      <a:cubicBezTo>
                        <a:pt x="6555" y="275303"/>
                        <a:pt x="13708" y="255828"/>
                        <a:pt x="19664" y="235974"/>
                      </a:cubicBezTo>
                      <a:cubicBezTo>
                        <a:pt x="23547" y="223031"/>
                        <a:pt x="23453" y="208731"/>
                        <a:pt x="29496" y="196645"/>
                      </a:cubicBezTo>
                      <a:cubicBezTo>
                        <a:pt x="36825" y="181988"/>
                        <a:pt x="49161" y="170426"/>
                        <a:pt x="58993" y="157316"/>
                      </a:cubicBezTo>
                      <a:cubicBezTo>
                        <a:pt x="76299" y="105398"/>
                        <a:pt x="63075" y="136445"/>
                        <a:pt x="108155" y="68826"/>
                      </a:cubicBezTo>
                      <a:cubicBezTo>
                        <a:pt x="114710" y="58994"/>
                        <a:pt x="117987" y="45884"/>
                        <a:pt x="127819" y="39329"/>
                      </a:cubicBezTo>
                      <a:lnTo>
                        <a:pt x="186813" y="0"/>
                      </a:lnTo>
                      <a:cubicBezTo>
                        <a:pt x="206477" y="6555"/>
                        <a:pt x="227266" y="10395"/>
                        <a:pt x="245806" y="19665"/>
                      </a:cubicBezTo>
                      <a:cubicBezTo>
                        <a:pt x="266945" y="30234"/>
                        <a:pt x="304800" y="58994"/>
                        <a:pt x="304800" y="58994"/>
                      </a:cubicBezTo>
                      <a:cubicBezTo>
                        <a:pt x="354701" y="158796"/>
                        <a:pt x="327866" y="113257"/>
                        <a:pt x="383458" y="196645"/>
                      </a:cubicBezTo>
                      <a:lnTo>
                        <a:pt x="422787" y="255639"/>
                      </a:lnTo>
                      <a:cubicBezTo>
                        <a:pt x="429342" y="265471"/>
                        <a:pt x="432619" y="278581"/>
                        <a:pt x="442451" y="285136"/>
                      </a:cubicBezTo>
                      <a:cubicBezTo>
                        <a:pt x="510069" y="330214"/>
                        <a:pt x="479024" y="316992"/>
                        <a:pt x="530942" y="334297"/>
                      </a:cubicBezTo>
                      <a:cubicBezTo>
                        <a:pt x="544052" y="324465"/>
                        <a:pt x="556936" y="314325"/>
                        <a:pt x="570271" y="304800"/>
                      </a:cubicBezTo>
                      <a:cubicBezTo>
                        <a:pt x="579887" y="297932"/>
                        <a:pt x="591986" y="294029"/>
                        <a:pt x="599767" y="285136"/>
                      </a:cubicBezTo>
                      <a:cubicBezTo>
                        <a:pt x="615330" y="267350"/>
                        <a:pt x="624916" y="245049"/>
                        <a:pt x="639096" y="226142"/>
                      </a:cubicBezTo>
                      <a:cubicBezTo>
                        <a:pt x="651756" y="209262"/>
                        <a:pt x="676757" y="177442"/>
                        <a:pt x="688258" y="157316"/>
                      </a:cubicBezTo>
                      <a:cubicBezTo>
                        <a:pt x="695530" y="144590"/>
                        <a:pt x="702148" y="131459"/>
                        <a:pt x="707922" y="117987"/>
                      </a:cubicBezTo>
                      <a:cubicBezTo>
                        <a:pt x="717615" y="95372"/>
                        <a:pt x="716428" y="76487"/>
                        <a:pt x="737419" y="58994"/>
                      </a:cubicBezTo>
                      <a:cubicBezTo>
                        <a:pt x="759455" y="40630"/>
                        <a:pt x="789615" y="36112"/>
                        <a:pt x="816077" y="29497"/>
                      </a:cubicBezTo>
                      <a:cubicBezTo>
                        <a:pt x="829187" y="39329"/>
                        <a:pt x="841178" y="50864"/>
                        <a:pt x="855406" y="58994"/>
                      </a:cubicBezTo>
                      <a:cubicBezTo>
                        <a:pt x="864405" y="64136"/>
                        <a:pt x="876279" y="63077"/>
                        <a:pt x="884903" y="68826"/>
                      </a:cubicBezTo>
                      <a:cubicBezTo>
                        <a:pt x="896473" y="76539"/>
                        <a:pt x="904568" y="88491"/>
                        <a:pt x="914400" y="98323"/>
                      </a:cubicBezTo>
                      <a:cubicBezTo>
                        <a:pt x="919389" y="118278"/>
                        <a:pt x="925602" y="147403"/>
                        <a:pt x="934064" y="167149"/>
                      </a:cubicBezTo>
                      <a:cubicBezTo>
                        <a:pt x="939838" y="180621"/>
                        <a:pt x="948285" y="192869"/>
                        <a:pt x="953729" y="206478"/>
                      </a:cubicBezTo>
                      <a:cubicBezTo>
                        <a:pt x="953734" y="206491"/>
                        <a:pt x="978307" y="280213"/>
                        <a:pt x="983225" y="294968"/>
                      </a:cubicBezTo>
                      <a:cubicBezTo>
                        <a:pt x="986503" y="304800"/>
                        <a:pt x="987309" y="315841"/>
                        <a:pt x="993058" y="324465"/>
                      </a:cubicBezTo>
                      <a:cubicBezTo>
                        <a:pt x="999613" y="334297"/>
                        <a:pt x="1002701" y="347699"/>
                        <a:pt x="1012722" y="353962"/>
                      </a:cubicBezTo>
                      <a:cubicBezTo>
                        <a:pt x="1030300" y="364948"/>
                        <a:pt x="1071716" y="373626"/>
                        <a:pt x="1071716" y="373626"/>
                      </a:cubicBezTo>
                      <a:cubicBezTo>
                        <a:pt x="1097935" y="370349"/>
                        <a:pt x="1125541" y="372824"/>
                        <a:pt x="1150374" y="363794"/>
                      </a:cubicBezTo>
                      <a:cubicBezTo>
                        <a:pt x="1163442" y="359042"/>
                        <a:pt x="1171789" y="345612"/>
                        <a:pt x="1179871" y="334297"/>
                      </a:cubicBezTo>
                      <a:cubicBezTo>
                        <a:pt x="1214981" y="285142"/>
                        <a:pt x="1187311" y="307103"/>
                        <a:pt x="1209367" y="255639"/>
                      </a:cubicBezTo>
                      <a:cubicBezTo>
                        <a:pt x="1214022" y="244777"/>
                        <a:pt x="1222477" y="235974"/>
                        <a:pt x="1229032" y="226142"/>
                      </a:cubicBezTo>
                      <a:cubicBezTo>
                        <a:pt x="1232309" y="213032"/>
                        <a:pt x="1232821" y="198899"/>
                        <a:pt x="1238864" y="186813"/>
                      </a:cubicBezTo>
                      <a:cubicBezTo>
                        <a:pt x="1249433" y="165674"/>
                        <a:pt x="1258529" y="140930"/>
                        <a:pt x="1278193" y="127820"/>
                      </a:cubicBezTo>
                      <a:cubicBezTo>
                        <a:pt x="1288025" y="121265"/>
                        <a:pt x="1296891" y="112954"/>
                        <a:pt x="1307690" y="108155"/>
                      </a:cubicBezTo>
                      <a:cubicBezTo>
                        <a:pt x="1338460" y="94480"/>
                        <a:pt x="1373332" y="86829"/>
                        <a:pt x="1406013" y="78658"/>
                      </a:cubicBezTo>
                      <a:cubicBezTo>
                        <a:pt x="1428955" y="81936"/>
                        <a:pt x="1453321" y="79884"/>
                        <a:pt x="1474838" y="88491"/>
                      </a:cubicBezTo>
                      <a:cubicBezTo>
                        <a:pt x="1487748" y="93655"/>
                        <a:pt x="1495286" y="107430"/>
                        <a:pt x="1504335" y="117987"/>
                      </a:cubicBezTo>
                      <a:cubicBezTo>
                        <a:pt x="1526524" y="143873"/>
                        <a:pt x="1540906" y="165170"/>
                        <a:pt x="1553496" y="196645"/>
                      </a:cubicBezTo>
                      <a:cubicBezTo>
                        <a:pt x="1576863" y="255064"/>
                        <a:pt x="1568506" y="244262"/>
                        <a:pt x="1582993" y="294968"/>
                      </a:cubicBezTo>
                      <a:cubicBezTo>
                        <a:pt x="1585840" y="304933"/>
                        <a:pt x="1584391" y="318441"/>
                        <a:pt x="1592825" y="324465"/>
                      </a:cubicBezTo>
                      <a:cubicBezTo>
                        <a:pt x="1609692" y="336513"/>
                        <a:pt x="1651819" y="344129"/>
                        <a:pt x="1651819" y="344129"/>
                      </a:cubicBezTo>
                      <a:cubicBezTo>
                        <a:pt x="1681380" y="334276"/>
                        <a:pt x="1685401" y="335810"/>
                        <a:pt x="1710813" y="314633"/>
                      </a:cubicBezTo>
                      <a:cubicBezTo>
                        <a:pt x="1807447" y="234104"/>
                        <a:pt x="1682640" y="332973"/>
                        <a:pt x="1759974" y="255639"/>
                      </a:cubicBezTo>
                      <a:cubicBezTo>
                        <a:pt x="1768330" y="247283"/>
                        <a:pt x="1779639" y="242529"/>
                        <a:pt x="1789471" y="235974"/>
                      </a:cubicBezTo>
                      <a:cubicBezTo>
                        <a:pt x="1796026" y="226142"/>
                        <a:pt x="1797437" y="208149"/>
                        <a:pt x="1809135" y="206478"/>
                      </a:cubicBezTo>
                      <a:cubicBezTo>
                        <a:pt x="2148961" y="157931"/>
                        <a:pt x="1981895" y="238084"/>
                        <a:pt x="2084438" y="186813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8" name="直接箭头连接符 27">
                  <a:extLst>
                    <a:ext uri="{FF2B5EF4-FFF2-40B4-BE49-F238E27FC236}">
                      <a16:creationId xmlns:a16="http://schemas.microsoft.com/office/drawing/2014/main" id="{031661C9-7D20-4AC5-8958-A49CC9588FAA}"/>
                    </a:ext>
                  </a:extLst>
                </p:cNvPr>
                <p:cNvCxnSpPr/>
                <p:nvPr/>
              </p:nvCxnSpPr>
              <p:spPr>
                <a:xfrm>
                  <a:off x="1357009" y="3036493"/>
                  <a:ext cx="398121" cy="0"/>
                </a:xfrm>
                <a:prstGeom prst="straightConnector1">
                  <a:avLst/>
                </a:prstGeom>
                <a:ln w="381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31B1CB7-7514-4E31-8063-197E4ADF795C}"/>
                </a:ext>
              </a:extLst>
            </p:cNvPr>
            <p:cNvCxnSpPr/>
            <p:nvPr/>
          </p:nvCxnSpPr>
          <p:spPr>
            <a:xfrm>
              <a:off x="1003654" y="1936945"/>
              <a:ext cx="204511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BB8BA14-FED0-4F5E-B1E2-FCCAFDA5C8B2}"/>
                    </a:ext>
                  </a:extLst>
                </p:cNvPr>
                <p:cNvSpPr txBox="1"/>
                <p:nvPr/>
              </p:nvSpPr>
              <p:spPr>
                <a:xfrm>
                  <a:off x="3062463" y="1618174"/>
                  <a:ext cx="532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|1⟩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6BB8BA14-FED0-4F5E-B1E2-FCCAFDA5C8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2463" y="1618174"/>
                  <a:ext cx="532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1364" r="-12500" b="-377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103">
            <a:extLst>
              <a:ext uri="{FF2B5EF4-FFF2-40B4-BE49-F238E27FC236}">
                <a16:creationId xmlns:a16="http://schemas.microsoft.com/office/drawing/2014/main" id="{A260EB93-34B6-470E-BFAF-C2E5255ECA4C}"/>
              </a:ext>
            </a:extLst>
          </p:cNvPr>
          <p:cNvGrpSpPr/>
          <p:nvPr/>
        </p:nvGrpSpPr>
        <p:grpSpPr>
          <a:xfrm>
            <a:off x="3815167" y="3108204"/>
            <a:ext cx="658654" cy="597413"/>
            <a:chOff x="7865551" y="4744658"/>
            <a:chExt cx="658654" cy="597413"/>
          </a:xfrm>
        </p:grpSpPr>
        <p:sp>
          <p:nvSpPr>
            <p:cNvPr id="33" name="Rectangle 104">
              <a:extLst>
                <a:ext uri="{FF2B5EF4-FFF2-40B4-BE49-F238E27FC236}">
                  <a16:creationId xmlns:a16="http://schemas.microsoft.com/office/drawing/2014/main" id="{25D16BEB-E572-4FF0-868F-527DCB7E7E8C}"/>
                </a:ext>
              </a:extLst>
            </p:cNvPr>
            <p:cNvSpPr/>
            <p:nvPr/>
          </p:nvSpPr>
          <p:spPr>
            <a:xfrm>
              <a:off x="8077200" y="4794885"/>
              <a:ext cx="371475" cy="4191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Picture 105">
              <a:extLst>
                <a:ext uri="{FF2B5EF4-FFF2-40B4-BE49-F238E27FC236}">
                  <a16:creationId xmlns:a16="http://schemas.microsoft.com/office/drawing/2014/main" id="{5CD6160E-DFEC-47A2-8FE8-812A9FBF0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C2"/>
                </a:clrFrom>
                <a:clrTo>
                  <a:srgbClr val="FFFFC2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865551" y="4744658"/>
              <a:ext cx="658654" cy="597413"/>
            </a:xfrm>
            <a:prstGeom prst="rect">
              <a:avLst/>
            </a:prstGeom>
          </p:spPr>
        </p:pic>
      </p:grpSp>
      <p:grpSp>
        <p:nvGrpSpPr>
          <p:cNvPr id="35" name="Group 100">
            <a:extLst>
              <a:ext uri="{FF2B5EF4-FFF2-40B4-BE49-F238E27FC236}">
                <a16:creationId xmlns:a16="http://schemas.microsoft.com/office/drawing/2014/main" id="{E9309D68-598B-4E7C-9BB2-4FA9F82CAF22}"/>
              </a:ext>
            </a:extLst>
          </p:cNvPr>
          <p:cNvGrpSpPr/>
          <p:nvPr/>
        </p:nvGrpSpPr>
        <p:grpSpPr>
          <a:xfrm>
            <a:off x="3827029" y="1573759"/>
            <a:ext cx="670102" cy="593562"/>
            <a:chOff x="7875440" y="2931795"/>
            <a:chExt cx="1171405" cy="1033366"/>
          </a:xfrm>
        </p:grpSpPr>
        <p:pic>
          <p:nvPicPr>
            <p:cNvPr id="36" name="Picture 101">
              <a:extLst>
                <a:ext uri="{FF2B5EF4-FFF2-40B4-BE49-F238E27FC236}">
                  <a16:creationId xmlns:a16="http://schemas.microsoft.com/office/drawing/2014/main" id="{B7E7288B-95AD-4BE6-A33D-6BDFFB58E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75440" y="2934286"/>
              <a:ext cx="1136550" cy="1030875"/>
            </a:xfrm>
            <a:prstGeom prst="rect">
              <a:avLst/>
            </a:prstGeom>
          </p:spPr>
        </p:pic>
        <p:sp>
          <p:nvSpPr>
            <p:cNvPr id="37" name="Freeform 102">
              <a:extLst>
                <a:ext uri="{FF2B5EF4-FFF2-40B4-BE49-F238E27FC236}">
                  <a16:creationId xmlns:a16="http://schemas.microsoft.com/office/drawing/2014/main" id="{4DA320E1-D21E-4493-BCF1-B3D3719F8748}"/>
                </a:ext>
              </a:extLst>
            </p:cNvPr>
            <p:cNvSpPr/>
            <p:nvPr/>
          </p:nvSpPr>
          <p:spPr>
            <a:xfrm>
              <a:off x="8086725" y="2931795"/>
              <a:ext cx="960120" cy="798195"/>
            </a:xfrm>
            <a:custGeom>
              <a:avLst/>
              <a:gdLst>
                <a:gd name="connsiteX0" fmla="*/ 224790 w 960120"/>
                <a:gd name="connsiteY0" fmla="*/ 390525 h 798195"/>
                <a:gd name="connsiteX1" fmla="*/ 224790 w 960120"/>
                <a:gd name="connsiteY1" fmla="*/ 390525 h 798195"/>
                <a:gd name="connsiteX2" fmla="*/ 226695 w 960120"/>
                <a:gd name="connsiteY2" fmla="*/ 310515 h 798195"/>
                <a:gd name="connsiteX3" fmla="*/ 230505 w 960120"/>
                <a:gd name="connsiteY3" fmla="*/ 297180 h 798195"/>
                <a:gd name="connsiteX4" fmla="*/ 236220 w 960120"/>
                <a:gd name="connsiteY4" fmla="*/ 270510 h 798195"/>
                <a:gd name="connsiteX5" fmla="*/ 241935 w 960120"/>
                <a:gd name="connsiteY5" fmla="*/ 243840 h 798195"/>
                <a:gd name="connsiteX6" fmla="*/ 243840 w 960120"/>
                <a:gd name="connsiteY6" fmla="*/ 241935 h 798195"/>
                <a:gd name="connsiteX7" fmla="*/ 371475 w 960120"/>
                <a:gd name="connsiteY7" fmla="*/ 150495 h 798195"/>
                <a:gd name="connsiteX8" fmla="*/ 462915 w 960120"/>
                <a:gd name="connsiteY8" fmla="*/ 135255 h 798195"/>
                <a:gd name="connsiteX9" fmla="*/ 621030 w 960120"/>
                <a:gd name="connsiteY9" fmla="*/ 173355 h 798195"/>
                <a:gd name="connsiteX10" fmla="*/ 771525 w 960120"/>
                <a:gd name="connsiteY10" fmla="*/ 316230 h 798195"/>
                <a:gd name="connsiteX11" fmla="*/ 742950 w 960120"/>
                <a:gd name="connsiteY11" fmla="*/ 512445 h 798195"/>
                <a:gd name="connsiteX12" fmla="*/ 573405 w 960120"/>
                <a:gd name="connsiteY12" fmla="*/ 676275 h 798195"/>
                <a:gd name="connsiteX13" fmla="*/ 735330 w 960120"/>
                <a:gd name="connsiteY13" fmla="*/ 798195 h 798195"/>
                <a:gd name="connsiteX14" fmla="*/ 946785 w 960120"/>
                <a:gd name="connsiteY14" fmla="*/ 428625 h 798195"/>
                <a:gd name="connsiteX15" fmla="*/ 960120 w 960120"/>
                <a:gd name="connsiteY15" fmla="*/ 114300 h 798195"/>
                <a:gd name="connsiteX16" fmla="*/ 645795 w 960120"/>
                <a:gd name="connsiteY16" fmla="*/ 9525 h 798195"/>
                <a:gd name="connsiteX17" fmla="*/ 257175 w 960120"/>
                <a:gd name="connsiteY17" fmla="*/ 0 h 798195"/>
                <a:gd name="connsiteX18" fmla="*/ 0 w 960120"/>
                <a:gd name="connsiteY18" fmla="*/ 293370 h 798195"/>
                <a:gd name="connsiteX19" fmla="*/ 7620 w 960120"/>
                <a:gd name="connsiteY19" fmla="*/ 474345 h 798195"/>
                <a:gd name="connsiteX20" fmla="*/ 224790 w 960120"/>
                <a:gd name="connsiteY20" fmla="*/ 390525 h 79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0120" h="798195">
                  <a:moveTo>
                    <a:pt x="224790" y="390525"/>
                  </a:moveTo>
                  <a:lnTo>
                    <a:pt x="224790" y="390525"/>
                  </a:lnTo>
                  <a:cubicBezTo>
                    <a:pt x="225425" y="363855"/>
                    <a:pt x="225065" y="337143"/>
                    <a:pt x="226695" y="310515"/>
                  </a:cubicBezTo>
                  <a:cubicBezTo>
                    <a:pt x="226978" y="305901"/>
                    <a:pt x="229314" y="301647"/>
                    <a:pt x="230505" y="297180"/>
                  </a:cubicBezTo>
                  <a:cubicBezTo>
                    <a:pt x="233733" y="285075"/>
                    <a:pt x="234575" y="282028"/>
                    <a:pt x="236220" y="270510"/>
                  </a:cubicBezTo>
                  <a:cubicBezTo>
                    <a:pt x="236717" y="267032"/>
                    <a:pt x="238002" y="247773"/>
                    <a:pt x="241935" y="243840"/>
                  </a:cubicBezTo>
                  <a:lnTo>
                    <a:pt x="243840" y="241935"/>
                  </a:lnTo>
                  <a:lnTo>
                    <a:pt x="371475" y="150495"/>
                  </a:lnTo>
                  <a:lnTo>
                    <a:pt x="462915" y="135255"/>
                  </a:lnTo>
                  <a:lnTo>
                    <a:pt x="621030" y="173355"/>
                  </a:lnTo>
                  <a:lnTo>
                    <a:pt x="771525" y="316230"/>
                  </a:lnTo>
                  <a:lnTo>
                    <a:pt x="742950" y="512445"/>
                  </a:lnTo>
                  <a:lnTo>
                    <a:pt x="573405" y="676275"/>
                  </a:lnTo>
                  <a:lnTo>
                    <a:pt x="735330" y="798195"/>
                  </a:lnTo>
                  <a:lnTo>
                    <a:pt x="946785" y="428625"/>
                  </a:lnTo>
                  <a:lnTo>
                    <a:pt x="960120" y="114300"/>
                  </a:lnTo>
                  <a:lnTo>
                    <a:pt x="645795" y="9525"/>
                  </a:lnTo>
                  <a:lnTo>
                    <a:pt x="257175" y="0"/>
                  </a:lnTo>
                  <a:lnTo>
                    <a:pt x="0" y="293370"/>
                  </a:lnTo>
                  <a:lnTo>
                    <a:pt x="7620" y="474345"/>
                  </a:lnTo>
                  <a:lnTo>
                    <a:pt x="224790" y="390525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Rectangle 96">
            <a:extLst>
              <a:ext uri="{FF2B5EF4-FFF2-40B4-BE49-F238E27FC236}">
                <a16:creationId xmlns:a16="http://schemas.microsoft.com/office/drawing/2014/main" id="{478CC274-1682-4BED-9E0E-450A54FF7CFB}"/>
              </a:ext>
            </a:extLst>
          </p:cNvPr>
          <p:cNvSpPr/>
          <p:nvPr/>
        </p:nvSpPr>
        <p:spPr>
          <a:xfrm>
            <a:off x="5563003" y="3285853"/>
            <a:ext cx="2701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非共振 </a:t>
            </a:r>
            <a:r>
              <a:rPr lang="en-US" altLang="zh-CN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: 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荧光亮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9" name="Rectangle 96">
            <a:extLst>
              <a:ext uri="{FF2B5EF4-FFF2-40B4-BE49-F238E27FC236}">
                <a16:creationId xmlns:a16="http://schemas.microsoft.com/office/drawing/2014/main" id="{352529DF-5856-4224-8EBF-832342128C9A}"/>
              </a:ext>
            </a:extLst>
          </p:cNvPr>
          <p:cNvSpPr/>
          <p:nvPr/>
        </p:nvSpPr>
        <p:spPr>
          <a:xfrm>
            <a:off x="5563003" y="1674662"/>
            <a:ext cx="27011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  共振   </a:t>
            </a:r>
            <a:r>
              <a:rPr lang="en-US" altLang="zh-CN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: </a:t>
            </a:r>
            <a:r>
              <a:rPr lang="zh-CN" altLang="en-US" sz="2400" dirty="0">
                <a:latin typeface="CMU Sans Serif" panose="02000603000000000000" pitchFamily="2" charset="0"/>
                <a:ea typeface="楷体" panose="02010609060101010101" pitchFamily="49" charset="-122"/>
                <a:cs typeface="CMU Sans Serif" panose="02000603000000000000" pitchFamily="2" charset="0"/>
              </a:rPr>
              <a:t>荧光暗</a:t>
            </a:r>
            <a:endParaRPr lang="en-US" altLang="zh-CN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087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连续激发实验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: 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塞曼效应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E5F50D-39A7-455C-907F-E000377E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87" y="1892247"/>
            <a:ext cx="3483786" cy="3743909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552ED09-646F-4874-B57C-56F6D2936809}"/>
              </a:ext>
            </a:extLst>
          </p:cNvPr>
          <p:cNvGrpSpPr/>
          <p:nvPr/>
        </p:nvGrpSpPr>
        <p:grpSpPr>
          <a:xfrm>
            <a:off x="3797300" y="2095784"/>
            <a:ext cx="5007161" cy="2892830"/>
            <a:chOff x="86433" y="1529002"/>
            <a:chExt cx="5007161" cy="28928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EC338F18-2404-4DD2-8A36-880BD0695236}"/>
                    </a:ext>
                  </a:extLst>
                </p:cNvPr>
                <p:cNvSpPr txBox="1"/>
                <p:nvPr/>
              </p:nvSpPr>
              <p:spPr>
                <a:xfrm>
                  <a:off x="4458805" y="2515050"/>
                  <a:ext cx="6347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1⟩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EC338F18-2404-4DD2-8A36-880BD0695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8805" y="2515050"/>
                  <a:ext cx="63478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2115" r="-39423" b="-377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A0A859FF-EB08-4F58-82B3-97B5F85F4FBF}"/>
                    </a:ext>
                  </a:extLst>
                </p:cNvPr>
                <p:cNvSpPr txBox="1"/>
                <p:nvPr/>
              </p:nvSpPr>
              <p:spPr>
                <a:xfrm>
                  <a:off x="4401932" y="3428484"/>
                  <a:ext cx="532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|0⟩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A0A859FF-EB08-4F58-82B3-97B5F85F4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1932" y="3428484"/>
                  <a:ext cx="53219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2644" r="-12644" b="-377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F47A784-3D06-4C02-BE11-4F9843AD8D85}"/>
                </a:ext>
              </a:extLst>
            </p:cNvPr>
            <p:cNvCxnSpPr/>
            <p:nvPr/>
          </p:nvCxnSpPr>
          <p:spPr>
            <a:xfrm>
              <a:off x="1054454" y="2320477"/>
              <a:ext cx="111089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476238D-FD0B-49C8-BA85-971EA04EDA21}"/>
                </a:ext>
              </a:extLst>
            </p:cNvPr>
            <p:cNvCxnSpPr/>
            <p:nvPr/>
          </p:nvCxnSpPr>
          <p:spPr>
            <a:xfrm>
              <a:off x="1054454" y="3619674"/>
              <a:ext cx="111089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50850AE7-A325-4A79-9177-D6EBE1B64A25}"/>
                </a:ext>
              </a:extLst>
            </p:cNvPr>
            <p:cNvCxnSpPr/>
            <p:nvPr/>
          </p:nvCxnSpPr>
          <p:spPr>
            <a:xfrm>
              <a:off x="1054454" y="2203645"/>
              <a:ext cx="111089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262EE52-FF8A-4B92-A73C-82F68835F0CA}"/>
                    </a:ext>
                  </a:extLst>
                </p:cNvPr>
                <p:cNvSpPr txBox="1"/>
                <p:nvPr/>
              </p:nvSpPr>
              <p:spPr>
                <a:xfrm>
                  <a:off x="4397250" y="1529002"/>
                  <a:ext cx="532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|1⟩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F262EE52-FF8A-4B92-A73C-82F68835F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7250" y="1529002"/>
                  <a:ext cx="53219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1494" r="-13793" b="-3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C269536-ED6D-4787-8801-E89ECC825A23}"/>
                </a:ext>
              </a:extLst>
            </p:cNvPr>
            <p:cNvCxnSpPr/>
            <p:nvPr/>
          </p:nvCxnSpPr>
          <p:spPr>
            <a:xfrm>
              <a:off x="3219804" y="2720527"/>
              <a:ext cx="111089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30DB09A4-FD2B-420D-9FE9-4AAB93FF6FB8}"/>
                </a:ext>
              </a:extLst>
            </p:cNvPr>
            <p:cNvCxnSpPr/>
            <p:nvPr/>
          </p:nvCxnSpPr>
          <p:spPr>
            <a:xfrm>
              <a:off x="3219804" y="3619674"/>
              <a:ext cx="111089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F4766FDF-6616-4977-960E-9E9F390AD425}"/>
                </a:ext>
              </a:extLst>
            </p:cNvPr>
            <p:cNvCxnSpPr/>
            <p:nvPr/>
          </p:nvCxnSpPr>
          <p:spPr>
            <a:xfrm>
              <a:off x="3219804" y="1689295"/>
              <a:ext cx="1110896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DDE5ECE5-3EC1-4178-96CC-136C40441D0F}"/>
                </a:ext>
              </a:extLst>
            </p:cNvPr>
            <p:cNvCxnSpPr/>
            <p:nvPr/>
          </p:nvCxnSpPr>
          <p:spPr>
            <a:xfrm flipV="1">
              <a:off x="2165350" y="1698309"/>
              <a:ext cx="1054454" cy="487437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7DEBFE7-32CA-48CF-A3B4-33149ECFB4C0}"/>
                </a:ext>
              </a:extLst>
            </p:cNvPr>
            <p:cNvCxnSpPr>
              <a:cxnSpLocks/>
            </p:cNvCxnSpPr>
            <p:nvPr/>
          </p:nvCxnSpPr>
          <p:spPr>
            <a:xfrm>
              <a:off x="2165350" y="2311158"/>
              <a:ext cx="1054454" cy="40936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DD7ABB4-4E39-46C8-9943-3BF3DA71343B}"/>
                    </a:ext>
                  </a:extLst>
                </p:cNvPr>
                <p:cNvSpPr txBox="1"/>
                <p:nvPr/>
              </p:nvSpPr>
              <p:spPr>
                <a:xfrm>
                  <a:off x="452495" y="3396218"/>
                  <a:ext cx="532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|0⟩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3DD7ABB4-4E39-46C8-9943-3BF3DA713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495" y="3396218"/>
                  <a:ext cx="532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2644" r="-12644" b="-3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3102430E-B56E-4D87-BD81-CB2131C715FA}"/>
                    </a:ext>
                  </a:extLst>
                </p:cNvPr>
                <p:cNvSpPr txBox="1"/>
                <p:nvPr/>
              </p:nvSpPr>
              <p:spPr>
                <a:xfrm>
                  <a:off x="86433" y="2018979"/>
                  <a:ext cx="8982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±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1⟩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3102430E-B56E-4D87-BD81-CB2131C715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33" y="2018979"/>
                  <a:ext cx="898259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7483" r="-6803" b="-360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1B56D45F-67C2-4940-8AE0-8E1E400C9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5350" y="3613150"/>
              <a:ext cx="1054454" cy="652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6B43D9FB-311A-4572-896A-A6A1D4F82434}"/>
                </a:ext>
              </a:extLst>
            </p:cNvPr>
            <p:cNvCxnSpPr>
              <a:cxnSpLocks/>
            </p:cNvCxnSpPr>
            <p:nvPr/>
          </p:nvCxnSpPr>
          <p:spPr>
            <a:xfrm>
              <a:off x="3797300" y="1695820"/>
              <a:ext cx="0" cy="1024707"/>
            </a:xfrm>
            <a:prstGeom prst="line">
              <a:avLst/>
            </a:prstGeom>
            <a:ln w="38100">
              <a:solidFill>
                <a:srgbClr val="0070C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0B25A26-DE62-476D-A267-2283992AD9CE}"/>
                    </a:ext>
                  </a:extLst>
                </p:cNvPr>
                <p:cNvSpPr txBox="1"/>
                <p:nvPr/>
              </p:nvSpPr>
              <p:spPr>
                <a:xfrm>
                  <a:off x="3898739" y="2031622"/>
                  <a:ext cx="67326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2</m:t>
                        </m:r>
                        <m:r>
                          <a:rPr lang="zh-CN" altLang="en-US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𝛾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B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50B25A26-DE62-476D-A267-2283992AD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8739" y="2031622"/>
                  <a:ext cx="673261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3604" r="-4505" b="-262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B0D631E-976B-4442-8817-ED06891E0E8C}"/>
                </a:ext>
              </a:extLst>
            </p:cNvPr>
            <p:cNvCxnSpPr>
              <a:cxnSpLocks/>
            </p:cNvCxnSpPr>
            <p:nvPr/>
          </p:nvCxnSpPr>
          <p:spPr>
            <a:xfrm>
              <a:off x="1708150" y="4191000"/>
              <a:ext cx="2067102" cy="0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EBBEECD8-08F2-4C27-9211-9E82CD011A1A}"/>
                </a:ext>
              </a:extLst>
            </p:cNvPr>
            <p:cNvSpPr txBox="1"/>
            <p:nvPr/>
          </p:nvSpPr>
          <p:spPr>
            <a:xfrm>
              <a:off x="3827998" y="3960167"/>
              <a:ext cx="10054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B</a:t>
              </a:r>
              <a:r>
                <a:rPr lang="zh-CN" altLang="en-US" sz="24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磁场</a:t>
              </a:r>
            </a:p>
          </p:txBody>
        </p:sp>
      </p:grpSp>
      <p:cxnSp>
        <p:nvCxnSpPr>
          <p:cNvPr id="25" name="直接连接符 63">
            <a:extLst>
              <a:ext uri="{FF2B5EF4-FFF2-40B4-BE49-F238E27FC236}">
                <a16:creationId xmlns:a16="http://schemas.microsoft.com/office/drawing/2014/main" id="{C1EEAA4A-DEC3-4F42-B43B-433EE26DCD9A}"/>
              </a:ext>
            </a:extLst>
          </p:cNvPr>
          <p:cNvCxnSpPr>
            <a:cxnSpLocks/>
          </p:cNvCxnSpPr>
          <p:nvPr/>
        </p:nvCxnSpPr>
        <p:spPr>
          <a:xfrm flipV="1">
            <a:off x="5369564" y="2877940"/>
            <a:ext cx="0" cy="1239135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3192788-41A9-2940-A7B1-A42B2EB2BB31}"/>
              </a:ext>
            </a:extLst>
          </p:cNvPr>
          <p:cNvSpPr txBox="1"/>
          <p:nvPr/>
        </p:nvSpPr>
        <p:spPr>
          <a:xfrm>
            <a:off x="5486895" y="3404140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2870MHz</a:t>
            </a:r>
            <a:endParaRPr lang="zh-CN" altLang="en-US" sz="2000" dirty="0"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6260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连续激发实验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001C1F-883D-DA41-876B-57F5ED70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96697"/>
            <a:ext cx="7750851" cy="500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58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量子控制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拉比振荡 </a:t>
            </a:r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(Rabi oscillation)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 descr="https://upload.wikimedia.org/wikipedia/commons/thumb/c/c2/Resonant_lab.gif/220px-Resonant_lab.gif">
            <a:extLst>
              <a:ext uri="{FF2B5EF4-FFF2-40B4-BE49-F238E27FC236}">
                <a16:creationId xmlns:a16="http://schemas.microsoft.com/office/drawing/2014/main" id="{8C4764D5-19A4-458D-A0F4-C1A0F3F963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90" y="2227116"/>
            <a:ext cx="2488480" cy="18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upload.wikimedia.org/wikipedia/commons/thumb/3/33/Qubit_resonant.gif/220px-Qubit_resonant.gif">
            <a:extLst>
              <a:ext uri="{FF2B5EF4-FFF2-40B4-BE49-F238E27FC236}">
                <a16:creationId xmlns:a16="http://schemas.microsoft.com/office/drawing/2014/main" id="{E32E7A8F-EA92-4857-8419-691BBD39ACC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193" y="2227116"/>
            <a:ext cx="2474234" cy="181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upload.wikimedia.org/wikipedia/commons/thumb/0/05/Lab_offresonant.gif/220px-Lab_offresonant.gif">
            <a:extLst>
              <a:ext uri="{FF2B5EF4-FFF2-40B4-BE49-F238E27FC236}">
                <a16:creationId xmlns:a16="http://schemas.microsoft.com/office/drawing/2014/main" id="{13985C8A-CDF0-4505-ABD4-35B0FD5AE4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936" y="4303275"/>
            <a:ext cx="2488480" cy="18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upload.wikimedia.org/wikipedia/commons/thumb/5/5c/Qubit_offresonant.gif/220px-Qubit_offresonant.gif">
            <a:extLst>
              <a:ext uri="{FF2B5EF4-FFF2-40B4-BE49-F238E27FC236}">
                <a16:creationId xmlns:a16="http://schemas.microsoft.com/office/drawing/2014/main" id="{088D41D3-2603-42FC-9D48-502BE07D40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947" y="4303276"/>
            <a:ext cx="2488480" cy="182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E4E4493-AB0E-4269-988E-457511F7A11D}"/>
              </a:ext>
            </a:extLst>
          </p:cNvPr>
          <p:cNvSpPr txBox="1"/>
          <p:nvPr/>
        </p:nvSpPr>
        <p:spPr>
          <a:xfrm>
            <a:off x="836667" y="290162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共振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4B72E3D-8CA6-4B81-8DE0-817BEE03A560}"/>
              </a:ext>
            </a:extLst>
          </p:cNvPr>
          <p:cNvSpPr txBox="1"/>
          <p:nvPr/>
        </p:nvSpPr>
        <p:spPr>
          <a:xfrm>
            <a:off x="836667" y="498299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</a:rPr>
              <a:t>非共振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87A83E-17DB-4029-BCEC-B5FCD2B86431}"/>
              </a:ext>
            </a:extLst>
          </p:cNvPr>
          <p:cNvSpPr txBox="1"/>
          <p:nvPr/>
        </p:nvSpPr>
        <p:spPr>
          <a:xfrm>
            <a:off x="2297267" y="174123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实验室坐标系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361B2D1-29F8-4EF8-809F-B85F2617A7DD}"/>
              </a:ext>
            </a:extLst>
          </p:cNvPr>
          <p:cNvSpPr txBox="1"/>
          <p:nvPr/>
        </p:nvSpPr>
        <p:spPr>
          <a:xfrm>
            <a:off x="6157412" y="176874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旋转坐标系</a:t>
            </a:r>
          </a:p>
        </p:txBody>
      </p:sp>
    </p:spTree>
    <p:extLst>
      <p:ext uri="{BB962C8B-B14F-4D97-AF65-F5344CB8AC3E}">
        <p14:creationId xmlns:p14="http://schemas.microsoft.com/office/powerpoint/2010/main" val="13203452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量子控制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拉比振荡 </a:t>
            </a:r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(Rabi oscillation)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DBB452-C6AD-472C-88A8-9F20DA332A07}"/>
              </a:ext>
            </a:extLst>
          </p:cNvPr>
          <p:cNvGrpSpPr/>
          <p:nvPr/>
        </p:nvGrpSpPr>
        <p:grpSpPr>
          <a:xfrm>
            <a:off x="5247131" y="2353031"/>
            <a:ext cx="3059477" cy="365972"/>
            <a:chOff x="868681" y="3839332"/>
            <a:chExt cx="2334765" cy="219703"/>
          </a:xfrm>
        </p:grpSpPr>
        <p:sp>
          <p:nvSpPr>
            <p:cNvPr id="34" name="右中括号 33">
              <a:extLst>
                <a:ext uri="{FF2B5EF4-FFF2-40B4-BE49-F238E27FC236}">
                  <a16:creationId xmlns:a16="http://schemas.microsoft.com/office/drawing/2014/main" id="{7F59800B-1D52-4FED-9F62-7A3A6A0E3282}"/>
                </a:ext>
              </a:extLst>
            </p:cNvPr>
            <p:cNvSpPr/>
            <p:nvPr/>
          </p:nvSpPr>
          <p:spPr>
            <a:xfrm rot="16200000">
              <a:off x="1013993" y="3887383"/>
              <a:ext cx="219693" cy="123592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右中括号 34">
              <a:extLst>
                <a:ext uri="{FF2B5EF4-FFF2-40B4-BE49-F238E27FC236}">
                  <a16:creationId xmlns:a16="http://schemas.microsoft.com/office/drawing/2014/main" id="{52151B4C-4B12-4239-A897-6C7C9E97C70C}"/>
                </a:ext>
              </a:extLst>
            </p:cNvPr>
            <p:cNvSpPr/>
            <p:nvPr/>
          </p:nvSpPr>
          <p:spPr>
            <a:xfrm rot="16200000">
              <a:off x="2766196" y="3825309"/>
              <a:ext cx="219694" cy="247754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9132908-AF7B-48BD-804E-F4FBDCFCAE46}"/>
                </a:ext>
              </a:extLst>
            </p:cNvPr>
            <p:cNvCxnSpPr>
              <a:stCxn id="34" idx="0"/>
            </p:cNvCxnSpPr>
            <p:nvPr/>
          </p:nvCxnSpPr>
          <p:spPr>
            <a:xfrm flipH="1">
              <a:off x="868681" y="4059025"/>
              <a:ext cx="193362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301DDB5-1B58-49BC-9EC7-51B3366B6309}"/>
                </a:ext>
              </a:extLst>
            </p:cNvPr>
            <p:cNvCxnSpPr>
              <a:cxnSpLocks/>
              <a:stCxn id="34" idx="1"/>
              <a:endCxn id="35" idx="0"/>
            </p:cNvCxnSpPr>
            <p:nvPr/>
          </p:nvCxnSpPr>
          <p:spPr>
            <a:xfrm>
              <a:off x="1185635" y="4059026"/>
              <a:ext cx="1566531" cy="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BE1C3B1-0D4C-4998-8931-022FA2FBC78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>
              <a:off x="2999920" y="4059033"/>
              <a:ext cx="203526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右中括号 15">
            <a:extLst>
              <a:ext uri="{FF2B5EF4-FFF2-40B4-BE49-F238E27FC236}">
                <a16:creationId xmlns:a16="http://schemas.microsoft.com/office/drawing/2014/main" id="{3BE7959E-42CA-4FE2-B387-05FE99DC7B77}"/>
              </a:ext>
            </a:extLst>
          </p:cNvPr>
          <p:cNvSpPr/>
          <p:nvPr/>
        </p:nvSpPr>
        <p:spPr>
          <a:xfrm rot="16200000">
            <a:off x="5876543" y="2806490"/>
            <a:ext cx="379576" cy="548635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CF82E7-1721-4E15-A504-8EBBFAE91101}"/>
              </a:ext>
            </a:extLst>
          </p:cNvPr>
          <p:cNvCxnSpPr/>
          <p:nvPr/>
        </p:nvCxnSpPr>
        <p:spPr>
          <a:xfrm flipH="1">
            <a:off x="5247131" y="3271215"/>
            <a:ext cx="544879" cy="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5">
            <a:extLst>
              <a:ext uri="{FF2B5EF4-FFF2-40B4-BE49-F238E27FC236}">
                <a16:creationId xmlns:a16="http://schemas.microsoft.com/office/drawing/2014/main" id="{00AF754E-774B-45DF-8ABB-E56BA3403636}"/>
              </a:ext>
            </a:extLst>
          </p:cNvPr>
          <p:cNvSpPr txBox="1"/>
          <p:nvPr/>
        </p:nvSpPr>
        <p:spPr>
          <a:xfrm>
            <a:off x="4671772" y="2947281"/>
            <a:ext cx="57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mw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9" name="文本框 65">
            <a:extLst>
              <a:ext uri="{FF2B5EF4-FFF2-40B4-BE49-F238E27FC236}">
                <a16:creationId xmlns:a16="http://schemas.microsoft.com/office/drawing/2014/main" id="{50A2A239-03CD-4EEC-871E-CCB678B7038B}"/>
              </a:ext>
            </a:extLst>
          </p:cNvPr>
          <p:cNvSpPr txBox="1"/>
          <p:nvPr/>
        </p:nvSpPr>
        <p:spPr>
          <a:xfrm>
            <a:off x="4572000" y="2349654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laser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0" name="右中括号 19">
            <a:extLst>
              <a:ext uri="{FF2B5EF4-FFF2-40B4-BE49-F238E27FC236}">
                <a16:creationId xmlns:a16="http://schemas.microsoft.com/office/drawing/2014/main" id="{FCB0A280-5377-4E09-9311-81E5A3726DB4}"/>
              </a:ext>
            </a:extLst>
          </p:cNvPr>
          <p:cNvSpPr/>
          <p:nvPr/>
        </p:nvSpPr>
        <p:spPr>
          <a:xfrm rot="16200000">
            <a:off x="6653781" y="2577878"/>
            <a:ext cx="379576" cy="1005838"/>
          </a:xfrm>
          <a:prstGeom prst="rightBracke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A67C0A2-6E6C-4063-BE2D-1E5EEEF460A3}"/>
              </a:ext>
            </a:extLst>
          </p:cNvPr>
          <p:cNvCxnSpPr/>
          <p:nvPr/>
        </p:nvCxnSpPr>
        <p:spPr>
          <a:xfrm flipV="1">
            <a:off x="6340648" y="3271215"/>
            <a:ext cx="1965960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67">
            <a:extLst>
              <a:ext uri="{FF2B5EF4-FFF2-40B4-BE49-F238E27FC236}">
                <a16:creationId xmlns:a16="http://schemas.microsoft.com/office/drawing/2014/main" id="{E70B5D22-93DC-4C28-8E80-ECEA00C5094C}"/>
              </a:ext>
            </a:extLst>
          </p:cNvPr>
          <p:cNvSpPr txBox="1"/>
          <p:nvPr/>
        </p:nvSpPr>
        <p:spPr>
          <a:xfrm>
            <a:off x="5763480" y="2879849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time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8B4DFC3-367B-46D2-BFC7-300905EF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320"/>
            <a:ext cx="6901704" cy="9345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共振条件下，由拉比震荡实验确定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/2,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, 2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脉冲长度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78A3EF-2B2F-4675-BA89-E6C4EC27CE5A}"/>
              </a:ext>
            </a:extLst>
          </p:cNvPr>
          <p:cNvGrpSpPr/>
          <p:nvPr/>
        </p:nvGrpSpPr>
        <p:grpSpPr>
          <a:xfrm>
            <a:off x="5301367" y="3503335"/>
            <a:ext cx="3024284" cy="365972"/>
            <a:chOff x="910076" y="3839332"/>
            <a:chExt cx="2307908" cy="219703"/>
          </a:xfrm>
          <a:solidFill>
            <a:schemeClr val="bg2">
              <a:lumMod val="50000"/>
            </a:schemeClr>
          </a:solidFill>
        </p:grpSpPr>
        <p:sp>
          <p:nvSpPr>
            <p:cNvPr id="44" name="右中括号 43">
              <a:extLst>
                <a:ext uri="{FF2B5EF4-FFF2-40B4-BE49-F238E27FC236}">
                  <a16:creationId xmlns:a16="http://schemas.microsoft.com/office/drawing/2014/main" id="{DC93D64E-ACFA-4346-AFD5-229A22E7ECC1}"/>
                </a:ext>
              </a:extLst>
            </p:cNvPr>
            <p:cNvSpPr/>
            <p:nvPr/>
          </p:nvSpPr>
          <p:spPr>
            <a:xfrm rot="16200000">
              <a:off x="2725498" y="3919799"/>
              <a:ext cx="219693" cy="58759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右中括号 44">
              <a:extLst>
                <a:ext uri="{FF2B5EF4-FFF2-40B4-BE49-F238E27FC236}">
                  <a16:creationId xmlns:a16="http://schemas.microsoft.com/office/drawing/2014/main" id="{B875143C-0B60-4ED4-A354-BB46E98BEC2D}"/>
                </a:ext>
              </a:extLst>
            </p:cNvPr>
            <p:cNvSpPr/>
            <p:nvPr/>
          </p:nvSpPr>
          <p:spPr>
            <a:xfrm rot="16200000">
              <a:off x="2875232" y="3919807"/>
              <a:ext cx="219694" cy="58758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97D359F-5A01-401A-B5F8-580844CED04C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H="1" flipV="1">
              <a:off x="910076" y="4059018"/>
              <a:ext cx="1895889" cy="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96E4F83-C675-4E37-8A05-166BCFD19795}"/>
                </a:ext>
              </a:extLst>
            </p:cNvPr>
            <p:cNvCxnSpPr>
              <a:cxnSpLocks/>
              <a:stCxn id="44" idx="1"/>
              <a:endCxn id="45" idx="0"/>
            </p:cNvCxnSpPr>
            <p:nvPr/>
          </p:nvCxnSpPr>
          <p:spPr>
            <a:xfrm>
              <a:off x="2864724" y="4059025"/>
              <a:ext cx="90976" cy="8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EA24A76-32E2-4B9C-90B9-0941F8BF077B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3014458" y="4059033"/>
              <a:ext cx="203526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65">
            <a:extLst>
              <a:ext uri="{FF2B5EF4-FFF2-40B4-BE49-F238E27FC236}">
                <a16:creationId xmlns:a16="http://schemas.microsoft.com/office/drawing/2014/main" id="{3276214F-2EA3-486B-846A-246A2278B501}"/>
              </a:ext>
            </a:extLst>
          </p:cNvPr>
          <p:cNvSpPr txBox="1"/>
          <p:nvPr/>
        </p:nvSpPr>
        <p:spPr>
          <a:xfrm>
            <a:off x="4306416" y="3535039"/>
            <a:ext cx="994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cs typeface="CMU Sans Serif" panose="02000603000000000000" pitchFamily="2" charset="0"/>
              </a:rPr>
              <a:t>counter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/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隶书" panose="020105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                        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cos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0C4B23AF-CC40-47F3-9AD9-C22ABD9E715F}"/>
              </a:ext>
            </a:extLst>
          </p:cNvPr>
          <p:cNvGrpSpPr/>
          <p:nvPr/>
        </p:nvGrpSpPr>
        <p:grpSpPr>
          <a:xfrm>
            <a:off x="1104093" y="3935149"/>
            <a:ext cx="1816071" cy="2712342"/>
            <a:chOff x="1625830" y="2246499"/>
            <a:chExt cx="1816071" cy="2712342"/>
          </a:xfrm>
        </p:grpSpPr>
        <p:grpSp>
          <p:nvGrpSpPr>
            <p:cNvPr id="23" name="Group 89">
              <a:extLst>
                <a:ext uri="{FF2B5EF4-FFF2-40B4-BE49-F238E27FC236}">
                  <a16:creationId xmlns:a16="http://schemas.microsoft.com/office/drawing/2014/main" id="{5040398C-4B1C-400C-95C2-608D84896B53}"/>
                </a:ext>
              </a:extLst>
            </p:cNvPr>
            <p:cNvGrpSpPr/>
            <p:nvPr/>
          </p:nvGrpSpPr>
          <p:grpSpPr>
            <a:xfrm>
              <a:off x="1625830" y="2718986"/>
              <a:ext cx="1816071" cy="1873494"/>
              <a:chOff x="1511302" y="1427126"/>
              <a:chExt cx="1917698" cy="1966516"/>
            </a:xfrm>
          </p:grpSpPr>
          <p:grpSp>
            <p:nvGrpSpPr>
              <p:cNvPr id="24" name="Group 85">
                <a:extLst>
                  <a:ext uri="{FF2B5EF4-FFF2-40B4-BE49-F238E27FC236}">
                    <a16:creationId xmlns:a16="http://schemas.microsoft.com/office/drawing/2014/main" id="{68DAAA0B-F939-48F8-BF35-20D87BB832D4}"/>
                  </a:ext>
                </a:extLst>
              </p:cNvPr>
              <p:cNvGrpSpPr/>
              <p:nvPr/>
            </p:nvGrpSpPr>
            <p:grpSpPr>
              <a:xfrm>
                <a:off x="1511302" y="1427126"/>
                <a:ext cx="1917698" cy="1966516"/>
                <a:chOff x="1266029" y="1487708"/>
                <a:chExt cx="1989298" cy="1966516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F69EAB4B-4D4E-4446-8DCC-E75E35FA5DCB}"/>
                    </a:ext>
                  </a:extLst>
                </p:cNvPr>
                <p:cNvGrpSpPr/>
                <p:nvPr/>
              </p:nvGrpSpPr>
              <p:grpSpPr>
                <a:xfrm>
                  <a:off x="1266029" y="1487708"/>
                  <a:ext cx="1989298" cy="1963398"/>
                  <a:chOff x="2071670" y="2214554"/>
                  <a:chExt cx="1643074" cy="1571636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3EDF2A0D-C905-4679-9175-319C3EDA67A6}"/>
                      </a:ext>
                    </a:extLst>
                  </p:cNvPr>
                  <p:cNvSpPr/>
                  <p:nvPr/>
                </p:nvSpPr>
                <p:spPr>
                  <a:xfrm>
                    <a:off x="2071670" y="2214554"/>
                    <a:ext cx="1643074" cy="157163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弧形 31">
                    <a:extLst>
                      <a:ext uri="{FF2B5EF4-FFF2-40B4-BE49-F238E27FC236}">
                        <a16:creationId xmlns:a16="http://schemas.microsoft.com/office/drawing/2014/main" id="{C6EEAFBD-2DE9-47A5-B85C-9F4C00CED161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10770201"/>
                      <a:gd name="adj2" fmla="val 0"/>
                    </a:avLst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弧形 32">
                    <a:extLst>
                      <a:ext uri="{FF2B5EF4-FFF2-40B4-BE49-F238E27FC236}">
                        <a16:creationId xmlns:a16="http://schemas.microsoft.com/office/drawing/2014/main" id="{26819396-F46D-446A-A627-2988DEBC3D35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29432"/>
                      <a:gd name="adj2" fmla="val 10810397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7" name="弧形 26">
                  <a:extLst>
                    <a:ext uri="{FF2B5EF4-FFF2-40B4-BE49-F238E27FC236}">
                      <a16:creationId xmlns:a16="http://schemas.microsoft.com/office/drawing/2014/main" id="{828F49B1-DBCF-4E50-AD69-3117B091DB4C}"/>
                    </a:ext>
                  </a:extLst>
                </p:cNvPr>
                <p:cNvSpPr/>
                <p:nvPr/>
              </p:nvSpPr>
              <p:spPr>
                <a:xfrm rot="16200000">
                  <a:off x="1326260" y="2066629"/>
                  <a:ext cx="1921654" cy="833445"/>
                </a:xfrm>
                <a:prstGeom prst="arc">
                  <a:avLst>
                    <a:gd name="adj1" fmla="val 13613"/>
                    <a:gd name="adj2" fmla="val 10878405"/>
                  </a:avLst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Group 1">
                  <a:extLst>
                    <a:ext uri="{FF2B5EF4-FFF2-40B4-BE49-F238E27FC236}">
                      <a16:creationId xmlns:a16="http://schemas.microsoft.com/office/drawing/2014/main" id="{9BCA02F3-DA95-49D9-A4B5-ADCB3096B074}"/>
                    </a:ext>
                  </a:extLst>
                </p:cNvPr>
                <p:cNvGrpSpPr/>
                <p:nvPr/>
              </p:nvGrpSpPr>
              <p:grpSpPr>
                <a:xfrm>
                  <a:off x="2292068" y="1573073"/>
                  <a:ext cx="13701" cy="1881151"/>
                  <a:chOff x="2292068" y="1573073"/>
                  <a:chExt cx="13701" cy="1881151"/>
                </a:xfrm>
              </p:grpSpPr>
              <p:cxnSp>
                <p:nvCxnSpPr>
                  <p:cNvPr id="29" name="直接箭头连接符 28">
                    <a:extLst>
                      <a:ext uri="{FF2B5EF4-FFF2-40B4-BE49-F238E27FC236}">
                        <a16:creationId xmlns:a16="http://schemas.microsoft.com/office/drawing/2014/main" id="{7B147FF1-B46D-4002-BE55-10DB2474583A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1823521" y="2041620"/>
                    <a:ext cx="939017" cy="1923"/>
                  </a:xfrm>
                  <a:prstGeom prst="straightConnector1">
                    <a:avLst/>
                  </a:prstGeom>
                  <a:ln w="38100">
                    <a:solidFill>
                      <a:srgbClr val="F6960A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>
                    <a:extLst>
                      <a:ext uri="{FF2B5EF4-FFF2-40B4-BE49-F238E27FC236}">
                        <a16:creationId xmlns:a16="http://schemas.microsoft.com/office/drawing/2014/main" id="{CE7A4035-33BE-45A1-AC1C-AB231908BDBC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1835299" y="2983754"/>
                    <a:ext cx="939017" cy="1923"/>
                  </a:xfrm>
                  <a:prstGeom prst="straightConnector1">
                    <a:avLst/>
                  </a:prstGeom>
                  <a:ln w="28575">
                    <a:noFill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6DED86A0-23BE-4987-A959-E8B95A115F19}"/>
                  </a:ext>
                </a:extLst>
              </p:cNvPr>
              <p:cNvSpPr/>
              <p:nvPr/>
            </p:nvSpPr>
            <p:spPr>
              <a:xfrm rot="16200000">
                <a:off x="1546212" y="2018531"/>
                <a:ext cx="1921654" cy="803447"/>
              </a:xfrm>
              <a:prstGeom prst="arc">
                <a:avLst>
                  <a:gd name="adj1" fmla="val 10827655"/>
                  <a:gd name="adj2" fmla="val 20700210"/>
                </a:avLst>
              </a:prstGeom>
              <a:ln w="28575">
                <a:solidFill>
                  <a:srgbClr val="FF0000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C9E0BF5-508C-41F5-BC07-5E361A9B99E1}"/>
                </a:ext>
              </a:extLst>
            </p:cNvPr>
            <p:cNvSpPr txBox="1"/>
            <p:nvPr/>
          </p:nvSpPr>
          <p:spPr>
            <a:xfrm>
              <a:off x="2484628" y="22464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0</a:t>
              </a:r>
              <a:endParaRPr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EFF1C3C-E85D-43AE-98CA-1C6F2E8F6BC3}"/>
                </a:ext>
              </a:extLst>
            </p:cNvPr>
            <p:cNvSpPr txBox="1"/>
            <p:nvPr/>
          </p:nvSpPr>
          <p:spPr>
            <a:xfrm>
              <a:off x="2538288" y="458950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-1</a:t>
              </a:r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3B8F62D-AC06-4740-A8AB-0213C3D5C4BA}"/>
              </a:ext>
            </a:extLst>
          </p:cNvPr>
          <p:cNvGrpSpPr/>
          <p:nvPr/>
        </p:nvGrpSpPr>
        <p:grpSpPr>
          <a:xfrm>
            <a:off x="4572000" y="4124140"/>
            <a:ext cx="3409954" cy="2716373"/>
            <a:chOff x="4006112" y="2247234"/>
            <a:chExt cx="3881916" cy="3609975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278D887A-C5BD-45C9-8468-7EFEDDB2B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680" b="7517"/>
            <a:stretch/>
          </p:blipFill>
          <p:spPr>
            <a:xfrm>
              <a:off x="4006112" y="2247234"/>
              <a:ext cx="3881916" cy="3609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4353ADC-8FA8-4FFC-8B17-FD7C814E0E21}"/>
                    </a:ext>
                  </a:extLst>
                </p:cNvPr>
                <p:cNvSpPr txBox="1"/>
                <p:nvPr/>
              </p:nvSpPr>
              <p:spPr>
                <a:xfrm>
                  <a:off x="4074569" y="2453149"/>
                  <a:ext cx="4007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⟩</m:t>
                        </m:r>
                      </m:oMath>
                    </m:oMathPara>
                  </a14:m>
                  <a:endParaRPr lang="zh-CN" altLang="en-US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5" name="文本框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569" y="2453149"/>
                  <a:ext cx="400751" cy="27699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2121" r="-13636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  <a:endParaRPr lang="zh-CN" altLang="en-US">
                    <a:noFill/>
                  </a:endParaRP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952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经典计算机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6" descr="Sketch by Henri Claudet, 1860s ">
            <a:hlinkClick r:id="rId3" tooltip="Sketch by Henri Claudet, 1860s "/>
            <a:extLst>
              <a:ext uri="{FF2B5EF4-FFF2-40B4-BE49-F238E27FC236}">
                <a16:creationId xmlns:a16="http://schemas.microsoft.com/office/drawing/2014/main" id="{157AA445-830F-4319-8DCF-38F4F957A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1930" y="3383298"/>
            <a:ext cx="1352289" cy="1604616"/>
          </a:xfrm>
          <a:prstGeom prst="rect">
            <a:avLst/>
          </a:prstGeom>
          <a:noFill/>
        </p:spPr>
      </p:pic>
      <p:pic>
        <p:nvPicPr>
          <p:cNvPr id="29" name="Picture 12" descr="BabbageAnalyticalEngineModel">
            <a:extLst>
              <a:ext uri="{FF2B5EF4-FFF2-40B4-BE49-F238E27FC236}">
                <a16:creationId xmlns:a16="http://schemas.microsoft.com/office/drawing/2014/main" id="{350BAEF2-50F7-4E01-B942-C65EF7D4E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4803" t="2278" r="6737"/>
          <a:stretch>
            <a:fillRect/>
          </a:stretch>
        </p:blipFill>
        <p:spPr bwMode="auto">
          <a:xfrm>
            <a:off x="5902313" y="3429000"/>
            <a:ext cx="1434939" cy="1344260"/>
          </a:xfrm>
          <a:prstGeom prst="rect">
            <a:avLst/>
          </a:prstGeom>
          <a:noFill/>
        </p:spPr>
      </p:pic>
      <p:pic>
        <p:nvPicPr>
          <p:cNvPr id="32" name="Picture 8" descr="alan_turing3">
            <a:extLst>
              <a:ext uri="{FF2B5EF4-FFF2-40B4-BE49-F238E27FC236}">
                <a16:creationId xmlns:a16="http://schemas.microsoft.com/office/drawing/2014/main" id="{7C4D18A7-07D4-4CA2-9EEF-BB503932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 l="16019" r="9320" b="19969"/>
          <a:stretch>
            <a:fillRect/>
          </a:stretch>
        </p:blipFill>
        <p:spPr bwMode="auto">
          <a:xfrm>
            <a:off x="1586132" y="5102512"/>
            <a:ext cx="1255137" cy="1604616"/>
          </a:xfrm>
          <a:prstGeom prst="rect">
            <a:avLst/>
          </a:prstGeom>
          <a:noFill/>
        </p:spPr>
      </p:pic>
      <p:pic>
        <p:nvPicPr>
          <p:cNvPr id="34" name="Picture 17" descr="turing">
            <a:extLst>
              <a:ext uri="{FF2B5EF4-FFF2-40B4-BE49-F238E27FC236}">
                <a16:creationId xmlns:a16="http://schemas.microsoft.com/office/drawing/2014/main" id="{1D2D4717-24A6-4465-9799-675AD14D3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l="6541" t="8723" r="19292" b="26708"/>
          <a:stretch/>
        </p:blipFill>
        <p:spPr bwMode="auto">
          <a:xfrm>
            <a:off x="6302730" y="5386837"/>
            <a:ext cx="1989021" cy="1142147"/>
          </a:xfrm>
          <a:prstGeom prst="rect">
            <a:avLst/>
          </a:prstGeom>
          <a:noFill/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1BA2C38-D065-4A73-A751-5FF0D7251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711746" y="1881328270"/>
            <a:ext cx="560639143" cy="2608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8B1983E-6ADF-43C1-AC97-FE726AFA04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645" y="1691871"/>
            <a:ext cx="1556169" cy="1407962"/>
          </a:xfrm>
          <a:prstGeom prst="rect">
            <a:avLst/>
          </a:prstGeom>
        </p:spPr>
      </p:pic>
      <p:sp>
        <p:nvSpPr>
          <p:cNvPr id="36" name="Rectangle 13">
            <a:extLst>
              <a:ext uri="{FF2B5EF4-FFF2-40B4-BE49-F238E27FC236}">
                <a16:creationId xmlns:a16="http://schemas.microsoft.com/office/drawing/2014/main" id="{612FD881-A563-43F4-A4BF-B0978ACF4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039" y="5340107"/>
            <a:ext cx="330592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阿兰图灵 </a:t>
            </a:r>
            <a:r>
              <a:rPr lang="en-US" dirty="0">
                <a:solidFill>
                  <a:srgbClr val="000099"/>
                </a:solidFill>
                <a:latin typeface="+mj-lt"/>
              </a:rPr>
              <a:t>(1912-1954)</a:t>
            </a:r>
          </a:p>
          <a:p>
            <a:r>
              <a:rPr lang="zh-CN" altLang="en-US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通用计算机</a:t>
            </a:r>
          </a:p>
        </p:txBody>
      </p:sp>
      <p:pic>
        <p:nvPicPr>
          <p:cNvPr id="10" name="图片 9" descr="图片包含 文字, 男人, 照片, 骑&#10;&#10;描述已自动生成">
            <a:extLst>
              <a:ext uri="{FF2B5EF4-FFF2-40B4-BE49-F238E27FC236}">
                <a16:creationId xmlns:a16="http://schemas.microsoft.com/office/drawing/2014/main" id="{6B2857A2-CAC3-4DC2-8B9C-22DE62FD5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515" y="1579293"/>
            <a:ext cx="1352288" cy="1669870"/>
          </a:xfrm>
          <a:prstGeom prst="rect">
            <a:avLst/>
          </a:prstGeom>
        </p:spPr>
      </p:pic>
      <p:sp>
        <p:nvSpPr>
          <p:cNvPr id="38" name="Rectangle 15">
            <a:extLst>
              <a:ext uri="{FF2B5EF4-FFF2-40B4-BE49-F238E27FC236}">
                <a16:creationId xmlns:a16="http://schemas.microsoft.com/office/drawing/2014/main" id="{BA2F73FB-9B6F-4375-8512-6C094C5BD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573" y="1891214"/>
            <a:ext cx="36052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阿基米德 </a:t>
            </a:r>
            <a:r>
              <a:rPr lang="en-US" dirty="0">
                <a:solidFill>
                  <a:srgbClr val="000099"/>
                </a:solidFill>
                <a:latin typeface="+mj-lt"/>
              </a:rPr>
              <a:t>(</a:t>
            </a:r>
            <a:r>
              <a:rPr lang="en-US" altLang="zh-CN" dirty="0">
                <a:solidFill>
                  <a:srgbClr val="000099"/>
                </a:solidFill>
                <a:latin typeface="+mj-lt"/>
              </a:rPr>
              <a:t>287 BC – 212 BC</a:t>
            </a:r>
            <a:r>
              <a:rPr lang="en-US" dirty="0">
                <a:solidFill>
                  <a:srgbClr val="000099"/>
                </a:solidFill>
                <a:latin typeface="+mj-lt"/>
              </a:rPr>
              <a:t>)</a:t>
            </a:r>
          </a:p>
          <a:p>
            <a:r>
              <a:rPr lang="zh-CN" altLang="zh-CN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安提基特拉机械</a:t>
            </a:r>
            <a:r>
              <a:rPr lang="en-US" altLang="zh-CN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>
                <a:solidFill>
                  <a:srgbClr val="CC3300"/>
                </a:solidFill>
                <a:latin typeface="+mj-lt"/>
                <a:ea typeface="楷体" panose="02010609060101010101" pitchFamily="49" charset="-122"/>
              </a:rPr>
              <a:t>(100 BC)</a:t>
            </a:r>
            <a:endParaRPr lang="zh-CN" altLang="zh-CN" dirty="0">
              <a:solidFill>
                <a:srgbClr val="CC3300"/>
              </a:solidFill>
              <a:latin typeface="+mj-lt"/>
              <a:ea typeface="楷体" panose="02010609060101010101" pitchFamily="49" charset="-122"/>
            </a:endParaRP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24F28856-1F9C-4CFF-BF03-64E814699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346" y="3642131"/>
            <a:ext cx="36052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巴贝尔奇 </a:t>
            </a:r>
            <a:r>
              <a:rPr lang="en-US" dirty="0">
                <a:solidFill>
                  <a:srgbClr val="000099"/>
                </a:solidFill>
                <a:latin typeface="+mj-lt"/>
              </a:rPr>
              <a:t>(1791-1871)</a:t>
            </a:r>
          </a:p>
          <a:p>
            <a:r>
              <a:rPr lang="zh-CN" altLang="en-US" dirty="0">
                <a:solidFill>
                  <a:srgbClr val="CC33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机械差分机</a:t>
            </a:r>
            <a:endParaRPr lang="en-US" dirty="0">
              <a:solidFill>
                <a:srgbClr val="CC33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212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量子控制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拉比振荡 </a:t>
            </a:r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(Rabi oscillation)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DBB452-C6AD-472C-88A8-9F20DA332A07}"/>
              </a:ext>
            </a:extLst>
          </p:cNvPr>
          <p:cNvGrpSpPr/>
          <p:nvPr/>
        </p:nvGrpSpPr>
        <p:grpSpPr>
          <a:xfrm>
            <a:off x="5247131" y="2353031"/>
            <a:ext cx="3059477" cy="365972"/>
            <a:chOff x="868681" y="3839332"/>
            <a:chExt cx="2334765" cy="219703"/>
          </a:xfrm>
        </p:grpSpPr>
        <p:sp>
          <p:nvSpPr>
            <p:cNvPr id="34" name="右中括号 33">
              <a:extLst>
                <a:ext uri="{FF2B5EF4-FFF2-40B4-BE49-F238E27FC236}">
                  <a16:creationId xmlns:a16="http://schemas.microsoft.com/office/drawing/2014/main" id="{7F59800B-1D52-4FED-9F62-7A3A6A0E3282}"/>
                </a:ext>
              </a:extLst>
            </p:cNvPr>
            <p:cNvSpPr/>
            <p:nvPr/>
          </p:nvSpPr>
          <p:spPr>
            <a:xfrm rot="16200000">
              <a:off x="1013993" y="3887383"/>
              <a:ext cx="219693" cy="123592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右中括号 34">
              <a:extLst>
                <a:ext uri="{FF2B5EF4-FFF2-40B4-BE49-F238E27FC236}">
                  <a16:creationId xmlns:a16="http://schemas.microsoft.com/office/drawing/2014/main" id="{52151B4C-4B12-4239-A897-6C7C9E97C70C}"/>
                </a:ext>
              </a:extLst>
            </p:cNvPr>
            <p:cNvSpPr/>
            <p:nvPr/>
          </p:nvSpPr>
          <p:spPr>
            <a:xfrm rot="16200000">
              <a:off x="2766196" y="3825309"/>
              <a:ext cx="219694" cy="247754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9132908-AF7B-48BD-804E-F4FBDCFCAE46}"/>
                </a:ext>
              </a:extLst>
            </p:cNvPr>
            <p:cNvCxnSpPr>
              <a:stCxn id="34" idx="0"/>
            </p:cNvCxnSpPr>
            <p:nvPr/>
          </p:nvCxnSpPr>
          <p:spPr>
            <a:xfrm flipH="1">
              <a:off x="868681" y="4059025"/>
              <a:ext cx="193362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301DDB5-1B58-49BC-9EC7-51B3366B6309}"/>
                </a:ext>
              </a:extLst>
            </p:cNvPr>
            <p:cNvCxnSpPr>
              <a:cxnSpLocks/>
              <a:stCxn id="34" idx="1"/>
              <a:endCxn id="35" idx="0"/>
            </p:cNvCxnSpPr>
            <p:nvPr/>
          </p:nvCxnSpPr>
          <p:spPr>
            <a:xfrm>
              <a:off x="1185635" y="4059026"/>
              <a:ext cx="1566531" cy="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BE1C3B1-0D4C-4998-8931-022FA2FBC78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>
              <a:off x="2999920" y="4059033"/>
              <a:ext cx="203526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右中括号 15">
            <a:extLst>
              <a:ext uri="{FF2B5EF4-FFF2-40B4-BE49-F238E27FC236}">
                <a16:creationId xmlns:a16="http://schemas.microsoft.com/office/drawing/2014/main" id="{3BE7959E-42CA-4FE2-B387-05FE99DC7B77}"/>
              </a:ext>
            </a:extLst>
          </p:cNvPr>
          <p:cNvSpPr/>
          <p:nvPr/>
        </p:nvSpPr>
        <p:spPr>
          <a:xfrm rot="16200000">
            <a:off x="5876543" y="2806490"/>
            <a:ext cx="379576" cy="548635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CF82E7-1721-4E15-A504-8EBBFAE91101}"/>
              </a:ext>
            </a:extLst>
          </p:cNvPr>
          <p:cNvCxnSpPr/>
          <p:nvPr/>
        </p:nvCxnSpPr>
        <p:spPr>
          <a:xfrm flipH="1">
            <a:off x="5247131" y="3271215"/>
            <a:ext cx="544879" cy="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5">
            <a:extLst>
              <a:ext uri="{FF2B5EF4-FFF2-40B4-BE49-F238E27FC236}">
                <a16:creationId xmlns:a16="http://schemas.microsoft.com/office/drawing/2014/main" id="{00AF754E-774B-45DF-8ABB-E56BA3403636}"/>
              </a:ext>
            </a:extLst>
          </p:cNvPr>
          <p:cNvSpPr txBox="1"/>
          <p:nvPr/>
        </p:nvSpPr>
        <p:spPr>
          <a:xfrm>
            <a:off x="4671772" y="2947281"/>
            <a:ext cx="57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mw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9" name="文本框 65">
            <a:extLst>
              <a:ext uri="{FF2B5EF4-FFF2-40B4-BE49-F238E27FC236}">
                <a16:creationId xmlns:a16="http://schemas.microsoft.com/office/drawing/2014/main" id="{50A2A239-03CD-4EEC-871E-CCB678B7038B}"/>
              </a:ext>
            </a:extLst>
          </p:cNvPr>
          <p:cNvSpPr txBox="1"/>
          <p:nvPr/>
        </p:nvSpPr>
        <p:spPr>
          <a:xfrm>
            <a:off x="4572000" y="2349654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laser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0" name="右中括号 19">
            <a:extLst>
              <a:ext uri="{FF2B5EF4-FFF2-40B4-BE49-F238E27FC236}">
                <a16:creationId xmlns:a16="http://schemas.microsoft.com/office/drawing/2014/main" id="{FCB0A280-5377-4E09-9311-81E5A3726DB4}"/>
              </a:ext>
            </a:extLst>
          </p:cNvPr>
          <p:cNvSpPr/>
          <p:nvPr/>
        </p:nvSpPr>
        <p:spPr>
          <a:xfrm rot="16200000">
            <a:off x="6653781" y="2577878"/>
            <a:ext cx="379576" cy="1005838"/>
          </a:xfrm>
          <a:prstGeom prst="rightBracke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A67C0A2-6E6C-4063-BE2D-1E5EEEF460A3}"/>
              </a:ext>
            </a:extLst>
          </p:cNvPr>
          <p:cNvCxnSpPr/>
          <p:nvPr/>
        </p:nvCxnSpPr>
        <p:spPr>
          <a:xfrm flipV="1">
            <a:off x="6340648" y="3271215"/>
            <a:ext cx="1965960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67">
            <a:extLst>
              <a:ext uri="{FF2B5EF4-FFF2-40B4-BE49-F238E27FC236}">
                <a16:creationId xmlns:a16="http://schemas.microsoft.com/office/drawing/2014/main" id="{E70B5D22-93DC-4C28-8E80-ECEA00C5094C}"/>
              </a:ext>
            </a:extLst>
          </p:cNvPr>
          <p:cNvSpPr txBox="1"/>
          <p:nvPr/>
        </p:nvSpPr>
        <p:spPr>
          <a:xfrm>
            <a:off x="5763480" y="2879849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time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8B4DFC3-367B-46D2-BFC7-300905EF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320"/>
            <a:ext cx="6901704" cy="9345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共振条件下，由拉比震荡实验确定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/2,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, 2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脉冲长度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78A3EF-2B2F-4675-BA89-E6C4EC27CE5A}"/>
              </a:ext>
            </a:extLst>
          </p:cNvPr>
          <p:cNvGrpSpPr/>
          <p:nvPr/>
        </p:nvGrpSpPr>
        <p:grpSpPr>
          <a:xfrm>
            <a:off x="5301367" y="3503335"/>
            <a:ext cx="3024284" cy="365972"/>
            <a:chOff x="910076" y="3839332"/>
            <a:chExt cx="2307908" cy="219703"/>
          </a:xfrm>
          <a:solidFill>
            <a:schemeClr val="bg2">
              <a:lumMod val="50000"/>
            </a:schemeClr>
          </a:solidFill>
        </p:grpSpPr>
        <p:sp>
          <p:nvSpPr>
            <p:cNvPr id="44" name="右中括号 43">
              <a:extLst>
                <a:ext uri="{FF2B5EF4-FFF2-40B4-BE49-F238E27FC236}">
                  <a16:creationId xmlns:a16="http://schemas.microsoft.com/office/drawing/2014/main" id="{DC93D64E-ACFA-4346-AFD5-229A22E7ECC1}"/>
                </a:ext>
              </a:extLst>
            </p:cNvPr>
            <p:cNvSpPr/>
            <p:nvPr/>
          </p:nvSpPr>
          <p:spPr>
            <a:xfrm rot="16200000">
              <a:off x="2725498" y="3919799"/>
              <a:ext cx="219693" cy="58759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右中括号 44">
              <a:extLst>
                <a:ext uri="{FF2B5EF4-FFF2-40B4-BE49-F238E27FC236}">
                  <a16:creationId xmlns:a16="http://schemas.microsoft.com/office/drawing/2014/main" id="{B875143C-0B60-4ED4-A354-BB46E98BEC2D}"/>
                </a:ext>
              </a:extLst>
            </p:cNvPr>
            <p:cNvSpPr/>
            <p:nvPr/>
          </p:nvSpPr>
          <p:spPr>
            <a:xfrm rot="16200000">
              <a:off x="2875232" y="3919807"/>
              <a:ext cx="219694" cy="58758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97D359F-5A01-401A-B5F8-580844CED04C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H="1" flipV="1">
              <a:off x="910076" y="4059018"/>
              <a:ext cx="1895889" cy="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96E4F83-C675-4E37-8A05-166BCFD19795}"/>
                </a:ext>
              </a:extLst>
            </p:cNvPr>
            <p:cNvCxnSpPr>
              <a:cxnSpLocks/>
              <a:stCxn id="44" idx="1"/>
              <a:endCxn id="45" idx="0"/>
            </p:cNvCxnSpPr>
            <p:nvPr/>
          </p:nvCxnSpPr>
          <p:spPr>
            <a:xfrm>
              <a:off x="2864724" y="4059025"/>
              <a:ext cx="90976" cy="8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EA24A76-32E2-4B9C-90B9-0941F8BF077B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3014458" y="4059033"/>
              <a:ext cx="203526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65">
            <a:extLst>
              <a:ext uri="{FF2B5EF4-FFF2-40B4-BE49-F238E27FC236}">
                <a16:creationId xmlns:a16="http://schemas.microsoft.com/office/drawing/2014/main" id="{3276214F-2EA3-486B-846A-246A2278B501}"/>
              </a:ext>
            </a:extLst>
          </p:cNvPr>
          <p:cNvSpPr txBox="1"/>
          <p:nvPr/>
        </p:nvSpPr>
        <p:spPr>
          <a:xfrm>
            <a:off x="4306416" y="3535039"/>
            <a:ext cx="994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cs typeface="CMU Sans Serif" panose="02000603000000000000" pitchFamily="2" charset="0"/>
              </a:rPr>
              <a:t>counter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/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隶书" panose="020105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                        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cos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0C4B23AF-CC40-47F3-9AD9-C22ABD9E715F}"/>
              </a:ext>
            </a:extLst>
          </p:cNvPr>
          <p:cNvGrpSpPr/>
          <p:nvPr/>
        </p:nvGrpSpPr>
        <p:grpSpPr>
          <a:xfrm>
            <a:off x="1104093" y="3935149"/>
            <a:ext cx="1816071" cy="2712342"/>
            <a:chOff x="1625830" y="2246499"/>
            <a:chExt cx="1816071" cy="2712342"/>
          </a:xfrm>
        </p:grpSpPr>
        <p:grpSp>
          <p:nvGrpSpPr>
            <p:cNvPr id="23" name="Group 89">
              <a:extLst>
                <a:ext uri="{FF2B5EF4-FFF2-40B4-BE49-F238E27FC236}">
                  <a16:creationId xmlns:a16="http://schemas.microsoft.com/office/drawing/2014/main" id="{5040398C-4B1C-400C-95C2-608D84896B53}"/>
                </a:ext>
              </a:extLst>
            </p:cNvPr>
            <p:cNvGrpSpPr/>
            <p:nvPr/>
          </p:nvGrpSpPr>
          <p:grpSpPr>
            <a:xfrm>
              <a:off x="1625830" y="2718986"/>
              <a:ext cx="1816071" cy="1873494"/>
              <a:chOff x="1511302" y="1427126"/>
              <a:chExt cx="1917698" cy="1966516"/>
            </a:xfrm>
          </p:grpSpPr>
          <p:grpSp>
            <p:nvGrpSpPr>
              <p:cNvPr id="24" name="Group 85">
                <a:extLst>
                  <a:ext uri="{FF2B5EF4-FFF2-40B4-BE49-F238E27FC236}">
                    <a16:creationId xmlns:a16="http://schemas.microsoft.com/office/drawing/2014/main" id="{68DAAA0B-F939-48F8-BF35-20D87BB832D4}"/>
                  </a:ext>
                </a:extLst>
              </p:cNvPr>
              <p:cNvGrpSpPr/>
              <p:nvPr/>
            </p:nvGrpSpPr>
            <p:grpSpPr>
              <a:xfrm>
                <a:off x="1511302" y="1427126"/>
                <a:ext cx="1917698" cy="1966516"/>
                <a:chOff x="1266029" y="1487708"/>
                <a:chExt cx="1989298" cy="1966516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F69EAB4B-4D4E-4446-8DCC-E75E35FA5DCB}"/>
                    </a:ext>
                  </a:extLst>
                </p:cNvPr>
                <p:cNvGrpSpPr/>
                <p:nvPr/>
              </p:nvGrpSpPr>
              <p:grpSpPr>
                <a:xfrm>
                  <a:off x="1266029" y="1487708"/>
                  <a:ext cx="1989298" cy="1963398"/>
                  <a:chOff x="2071670" y="2214554"/>
                  <a:chExt cx="1643074" cy="1571636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3EDF2A0D-C905-4679-9175-319C3EDA67A6}"/>
                      </a:ext>
                    </a:extLst>
                  </p:cNvPr>
                  <p:cNvSpPr/>
                  <p:nvPr/>
                </p:nvSpPr>
                <p:spPr>
                  <a:xfrm>
                    <a:off x="2071670" y="2214554"/>
                    <a:ext cx="1643074" cy="157163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弧形 31">
                    <a:extLst>
                      <a:ext uri="{FF2B5EF4-FFF2-40B4-BE49-F238E27FC236}">
                        <a16:creationId xmlns:a16="http://schemas.microsoft.com/office/drawing/2014/main" id="{C6EEAFBD-2DE9-47A5-B85C-9F4C00CED161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10770201"/>
                      <a:gd name="adj2" fmla="val 0"/>
                    </a:avLst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弧形 32">
                    <a:extLst>
                      <a:ext uri="{FF2B5EF4-FFF2-40B4-BE49-F238E27FC236}">
                        <a16:creationId xmlns:a16="http://schemas.microsoft.com/office/drawing/2014/main" id="{26819396-F46D-446A-A627-2988DEBC3D35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29432"/>
                      <a:gd name="adj2" fmla="val 10810397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7" name="弧形 26">
                  <a:extLst>
                    <a:ext uri="{FF2B5EF4-FFF2-40B4-BE49-F238E27FC236}">
                      <a16:creationId xmlns:a16="http://schemas.microsoft.com/office/drawing/2014/main" id="{828F49B1-DBCF-4E50-AD69-3117B091DB4C}"/>
                    </a:ext>
                  </a:extLst>
                </p:cNvPr>
                <p:cNvSpPr/>
                <p:nvPr/>
              </p:nvSpPr>
              <p:spPr>
                <a:xfrm rot="16200000">
                  <a:off x="1326260" y="2066629"/>
                  <a:ext cx="1921654" cy="833445"/>
                </a:xfrm>
                <a:prstGeom prst="arc">
                  <a:avLst>
                    <a:gd name="adj1" fmla="val 13613"/>
                    <a:gd name="adj2" fmla="val 10878405"/>
                  </a:avLst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Group 1">
                  <a:extLst>
                    <a:ext uri="{FF2B5EF4-FFF2-40B4-BE49-F238E27FC236}">
                      <a16:creationId xmlns:a16="http://schemas.microsoft.com/office/drawing/2014/main" id="{9BCA02F3-DA95-49D9-A4B5-ADCB3096B074}"/>
                    </a:ext>
                  </a:extLst>
                </p:cNvPr>
                <p:cNvGrpSpPr/>
                <p:nvPr/>
              </p:nvGrpSpPr>
              <p:grpSpPr>
                <a:xfrm>
                  <a:off x="2292068" y="2512091"/>
                  <a:ext cx="411742" cy="942133"/>
                  <a:chOff x="2292068" y="2512091"/>
                  <a:chExt cx="411742" cy="942133"/>
                </a:xfrm>
              </p:grpSpPr>
              <p:cxnSp>
                <p:nvCxnSpPr>
                  <p:cNvPr id="29" name="直接箭头连接符 28">
                    <a:extLst>
                      <a:ext uri="{FF2B5EF4-FFF2-40B4-BE49-F238E27FC236}">
                        <a16:creationId xmlns:a16="http://schemas.microsoft.com/office/drawing/2014/main" id="{7B147FF1-B46D-4002-BE55-10DB247458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292068" y="2512091"/>
                    <a:ext cx="411742" cy="283255"/>
                  </a:xfrm>
                  <a:prstGeom prst="straightConnector1">
                    <a:avLst/>
                  </a:prstGeom>
                  <a:ln w="38100">
                    <a:solidFill>
                      <a:srgbClr val="F6960A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>
                    <a:extLst>
                      <a:ext uri="{FF2B5EF4-FFF2-40B4-BE49-F238E27FC236}">
                        <a16:creationId xmlns:a16="http://schemas.microsoft.com/office/drawing/2014/main" id="{CE7A4035-33BE-45A1-AC1C-AB231908BDBC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1835299" y="2983754"/>
                    <a:ext cx="939017" cy="1923"/>
                  </a:xfrm>
                  <a:prstGeom prst="straightConnector1">
                    <a:avLst/>
                  </a:prstGeom>
                  <a:ln w="28575">
                    <a:noFill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6DED86A0-23BE-4987-A959-E8B95A115F19}"/>
                  </a:ext>
                </a:extLst>
              </p:cNvPr>
              <p:cNvSpPr/>
              <p:nvPr/>
            </p:nvSpPr>
            <p:spPr>
              <a:xfrm rot="16200000">
                <a:off x="1546212" y="2018531"/>
                <a:ext cx="1921654" cy="803447"/>
              </a:xfrm>
              <a:prstGeom prst="arc">
                <a:avLst>
                  <a:gd name="adj1" fmla="val 10827655"/>
                  <a:gd name="adj2" fmla="val 20700210"/>
                </a:avLst>
              </a:prstGeom>
              <a:ln w="28575">
                <a:solidFill>
                  <a:srgbClr val="FF0000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C9E0BF5-508C-41F5-BC07-5E361A9B99E1}"/>
                </a:ext>
              </a:extLst>
            </p:cNvPr>
            <p:cNvSpPr txBox="1"/>
            <p:nvPr/>
          </p:nvSpPr>
          <p:spPr>
            <a:xfrm>
              <a:off x="2484628" y="22464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0</a:t>
              </a:r>
              <a:endParaRPr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EFF1C3C-E85D-43AE-98CA-1C6F2E8F6BC3}"/>
                </a:ext>
              </a:extLst>
            </p:cNvPr>
            <p:cNvSpPr txBox="1"/>
            <p:nvPr/>
          </p:nvSpPr>
          <p:spPr>
            <a:xfrm>
              <a:off x="2538288" y="458950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-1</a:t>
              </a:r>
              <a:endParaRPr lang="zh-CN" altLang="en-US" dirty="0"/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8A96826-6EDF-47E4-B625-5AFF99B69F8E}"/>
              </a:ext>
            </a:extLst>
          </p:cNvPr>
          <p:cNvGrpSpPr/>
          <p:nvPr/>
        </p:nvGrpSpPr>
        <p:grpSpPr>
          <a:xfrm>
            <a:off x="4247882" y="4124140"/>
            <a:ext cx="3800518" cy="2716373"/>
            <a:chOff x="3637134" y="2247234"/>
            <a:chExt cx="4326537" cy="3609975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63B8F62D-AC06-4740-A8AB-0213C3D5C4BA}"/>
                </a:ext>
              </a:extLst>
            </p:cNvPr>
            <p:cNvGrpSpPr/>
            <p:nvPr/>
          </p:nvGrpSpPr>
          <p:grpSpPr>
            <a:xfrm>
              <a:off x="3637134" y="2247234"/>
              <a:ext cx="4326537" cy="3609975"/>
              <a:chOff x="3637134" y="2247234"/>
              <a:chExt cx="4326537" cy="3609975"/>
            </a:xfrm>
          </p:grpSpPr>
          <p:pic>
            <p:nvPicPr>
              <p:cNvPr id="61" name="图片 60">
                <a:extLst>
                  <a:ext uri="{FF2B5EF4-FFF2-40B4-BE49-F238E27FC236}">
                    <a16:creationId xmlns:a16="http://schemas.microsoft.com/office/drawing/2014/main" id="{278D887A-C5BD-45C9-8468-7EFEDDB2BE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517"/>
              <a:stretch>
                <a:fillRect/>
              </a:stretch>
            </p:blipFill>
            <p:spPr>
              <a:xfrm>
                <a:off x="3637134" y="2247234"/>
                <a:ext cx="4250894" cy="36099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0509B909-5D53-42B5-9A55-7C9BEECCB4CE}"/>
                      </a:ext>
                    </a:extLst>
                  </p:cNvPr>
                  <p:cNvSpPr txBox="1"/>
                  <p:nvPr/>
                </p:nvSpPr>
                <p:spPr>
                  <a:xfrm>
                    <a:off x="6126538" y="2376689"/>
                    <a:ext cx="1837133" cy="7567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⟩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隶书" panose="02010509060101010101" pitchFamily="49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>
                                    <a:latin typeface="Cambria Math" panose="02040503050406030204" pitchFamily="18" charset="0"/>
                                    <a:ea typeface="隶书" panose="02010509060101010101" pitchFamily="49" charset="-122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  <m:t>+|1⟩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隶书" panose="02010509060101010101" pitchFamily="49" charset="-122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隶书" panose="02010509060101010101" pitchFamily="49" charset="-122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  <m:t>2</m:t>
                            </m:r>
                          </m:den>
                        </m:f>
                      </m:oMath>
                    </a14:m>
                    <a:r>
                      <a:rPr lang="zh-CN" altLang="en-US" sz="24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脉冲</a:t>
                    </a:r>
                  </a:p>
                </p:txBody>
              </p:sp>
            </mc:Choice>
            <mc:Fallback xmlns="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0509B909-5D53-42B5-9A55-7C9BEECCB4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6538" y="2376689"/>
                    <a:ext cx="1837133" cy="75678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2174" r="-10156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528264F9-4D05-43DB-A1E0-75F96E60A798}"/>
                </a:ext>
              </a:extLst>
            </p:cNvPr>
            <p:cNvCxnSpPr/>
            <p:nvPr/>
          </p:nvCxnSpPr>
          <p:spPr>
            <a:xfrm flipH="1">
              <a:off x="4292826" y="2900079"/>
              <a:ext cx="1720428" cy="1027188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椭圆 2">
            <a:extLst>
              <a:ext uri="{FF2B5EF4-FFF2-40B4-BE49-F238E27FC236}">
                <a16:creationId xmlns:a16="http://schemas.microsoft.com/office/drawing/2014/main" id="{7D59CC80-253D-5E4F-BFA6-9983974F9514}"/>
              </a:ext>
            </a:extLst>
          </p:cNvPr>
          <p:cNvSpPr/>
          <p:nvPr/>
        </p:nvSpPr>
        <p:spPr>
          <a:xfrm>
            <a:off x="4686762" y="5308613"/>
            <a:ext cx="152083" cy="147807"/>
          </a:xfrm>
          <a:prstGeom prst="ellipse">
            <a:avLst/>
          </a:prstGeom>
          <a:solidFill>
            <a:srgbClr val="F68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2DA7CC9-BD6F-444B-A31B-0382F980326E}"/>
                  </a:ext>
                </a:extLst>
              </p:cNvPr>
              <p:cNvSpPr txBox="1"/>
              <p:nvPr/>
            </p:nvSpPr>
            <p:spPr>
              <a:xfrm>
                <a:off x="2945171" y="5690761"/>
                <a:ext cx="1068048" cy="6532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200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0</m:t>
                              </m:r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+|1⟩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62DA7CC9-BD6F-444B-A31B-0382F9803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171" y="5690761"/>
                <a:ext cx="1068048" cy="653256"/>
              </a:xfrm>
              <a:prstGeom prst="rect">
                <a:avLst/>
              </a:prstGeom>
              <a:blipFill>
                <a:blip r:embed="rId6"/>
                <a:stretch>
                  <a:fillRect r="-3529" b="-75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569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量子控制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拉比振荡 </a:t>
            </a:r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(Rabi oscillation)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DBB452-C6AD-472C-88A8-9F20DA332A07}"/>
              </a:ext>
            </a:extLst>
          </p:cNvPr>
          <p:cNvGrpSpPr/>
          <p:nvPr/>
        </p:nvGrpSpPr>
        <p:grpSpPr>
          <a:xfrm>
            <a:off x="5247131" y="2353031"/>
            <a:ext cx="3059477" cy="365972"/>
            <a:chOff x="868681" y="3839332"/>
            <a:chExt cx="2334765" cy="219703"/>
          </a:xfrm>
        </p:grpSpPr>
        <p:sp>
          <p:nvSpPr>
            <p:cNvPr id="34" name="右中括号 33">
              <a:extLst>
                <a:ext uri="{FF2B5EF4-FFF2-40B4-BE49-F238E27FC236}">
                  <a16:creationId xmlns:a16="http://schemas.microsoft.com/office/drawing/2014/main" id="{7F59800B-1D52-4FED-9F62-7A3A6A0E3282}"/>
                </a:ext>
              </a:extLst>
            </p:cNvPr>
            <p:cNvSpPr/>
            <p:nvPr/>
          </p:nvSpPr>
          <p:spPr>
            <a:xfrm rot="16200000">
              <a:off x="1013993" y="3887383"/>
              <a:ext cx="219693" cy="123592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右中括号 34">
              <a:extLst>
                <a:ext uri="{FF2B5EF4-FFF2-40B4-BE49-F238E27FC236}">
                  <a16:creationId xmlns:a16="http://schemas.microsoft.com/office/drawing/2014/main" id="{52151B4C-4B12-4239-A897-6C7C9E97C70C}"/>
                </a:ext>
              </a:extLst>
            </p:cNvPr>
            <p:cNvSpPr/>
            <p:nvPr/>
          </p:nvSpPr>
          <p:spPr>
            <a:xfrm rot="16200000">
              <a:off x="2766196" y="3825309"/>
              <a:ext cx="219694" cy="247754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9132908-AF7B-48BD-804E-F4FBDCFCAE46}"/>
                </a:ext>
              </a:extLst>
            </p:cNvPr>
            <p:cNvCxnSpPr>
              <a:stCxn id="34" idx="0"/>
            </p:cNvCxnSpPr>
            <p:nvPr/>
          </p:nvCxnSpPr>
          <p:spPr>
            <a:xfrm flipH="1">
              <a:off x="868681" y="4059025"/>
              <a:ext cx="193362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301DDB5-1B58-49BC-9EC7-51B3366B6309}"/>
                </a:ext>
              </a:extLst>
            </p:cNvPr>
            <p:cNvCxnSpPr>
              <a:cxnSpLocks/>
              <a:stCxn id="34" idx="1"/>
              <a:endCxn id="35" idx="0"/>
            </p:cNvCxnSpPr>
            <p:nvPr/>
          </p:nvCxnSpPr>
          <p:spPr>
            <a:xfrm>
              <a:off x="1185635" y="4059026"/>
              <a:ext cx="1566531" cy="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BE1C3B1-0D4C-4998-8931-022FA2FBC78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>
              <a:off x="2999920" y="4059033"/>
              <a:ext cx="203526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右中括号 15">
            <a:extLst>
              <a:ext uri="{FF2B5EF4-FFF2-40B4-BE49-F238E27FC236}">
                <a16:creationId xmlns:a16="http://schemas.microsoft.com/office/drawing/2014/main" id="{3BE7959E-42CA-4FE2-B387-05FE99DC7B77}"/>
              </a:ext>
            </a:extLst>
          </p:cNvPr>
          <p:cNvSpPr/>
          <p:nvPr/>
        </p:nvSpPr>
        <p:spPr>
          <a:xfrm rot="16200000">
            <a:off x="5876543" y="2806490"/>
            <a:ext cx="379576" cy="548635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CF82E7-1721-4E15-A504-8EBBFAE91101}"/>
              </a:ext>
            </a:extLst>
          </p:cNvPr>
          <p:cNvCxnSpPr/>
          <p:nvPr/>
        </p:nvCxnSpPr>
        <p:spPr>
          <a:xfrm flipH="1">
            <a:off x="5247131" y="3271215"/>
            <a:ext cx="544879" cy="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5">
            <a:extLst>
              <a:ext uri="{FF2B5EF4-FFF2-40B4-BE49-F238E27FC236}">
                <a16:creationId xmlns:a16="http://schemas.microsoft.com/office/drawing/2014/main" id="{00AF754E-774B-45DF-8ABB-E56BA3403636}"/>
              </a:ext>
            </a:extLst>
          </p:cNvPr>
          <p:cNvSpPr txBox="1"/>
          <p:nvPr/>
        </p:nvSpPr>
        <p:spPr>
          <a:xfrm>
            <a:off x="4671772" y="2947281"/>
            <a:ext cx="57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mw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9" name="文本框 65">
            <a:extLst>
              <a:ext uri="{FF2B5EF4-FFF2-40B4-BE49-F238E27FC236}">
                <a16:creationId xmlns:a16="http://schemas.microsoft.com/office/drawing/2014/main" id="{50A2A239-03CD-4EEC-871E-CCB678B7038B}"/>
              </a:ext>
            </a:extLst>
          </p:cNvPr>
          <p:cNvSpPr txBox="1"/>
          <p:nvPr/>
        </p:nvSpPr>
        <p:spPr>
          <a:xfrm>
            <a:off x="4572000" y="2349654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laser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0" name="右中括号 19">
            <a:extLst>
              <a:ext uri="{FF2B5EF4-FFF2-40B4-BE49-F238E27FC236}">
                <a16:creationId xmlns:a16="http://schemas.microsoft.com/office/drawing/2014/main" id="{FCB0A280-5377-4E09-9311-81E5A3726DB4}"/>
              </a:ext>
            </a:extLst>
          </p:cNvPr>
          <p:cNvSpPr/>
          <p:nvPr/>
        </p:nvSpPr>
        <p:spPr>
          <a:xfrm rot="16200000">
            <a:off x="6653781" y="2577878"/>
            <a:ext cx="379576" cy="1005838"/>
          </a:xfrm>
          <a:prstGeom prst="rightBracke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A67C0A2-6E6C-4063-BE2D-1E5EEEF460A3}"/>
              </a:ext>
            </a:extLst>
          </p:cNvPr>
          <p:cNvCxnSpPr/>
          <p:nvPr/>
        </p:nvCxnSpPr>
        <p:spPr>
          <a:xfrm flipV="1">
            <a:off x="6340648" y="3271215"/>
            <a:ext cx="1965960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67">
            <a:extLst>
              <a:ext uri="{FF2B5EF4-FFF2-40B4-BE49-F238E27FC236}">
                <a16:creationId xmlns:a16="http://schemas.microsoft.com/office/drawing/2014/main" id="{E70B5D22-93DC-4C28-8E80-ECEA00C5094C}"/>
              </a:ext>
            </a:extLst>
          </p:cNvPr>
          <p:cNvSpPr txBox="1"/>
          <p:nvPr/>
        </p:nvSpPr>
        <p:spPr>
          <a:xfrm>
            <a:off x="5763480" y="2879849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time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8B4DFC3-367B-46D2-BFC7-300905EF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320"/>
            <a:ext cx="6901704" cy="9345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共振条件下，由拉比震荡实验确定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/2,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, 2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脉冲长度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78A3EF-2B2F-4675-BA89-E6C4EC27CE5A}"/>
              </a:ext>
            </a:extLst>
          </p:cNvPr>
          <p:cNvGrpSpPr/>
          <p:nvPr/>
        </p:nvGrpSpPr>
        <p:grpSpPr>
          <a:xfrm>
            <a:off x="5301367" y="3503335"/>
            <a:ext cx="3024284" cy="365972"/>
            <a:chOff x="910076" y="3839332"/>
            <a:chExt cx="2307908" cy="219703"/>
          </a:xfrm>
          <a:solidFill>
            <a:schemeClr val="bg2">
              <a:lumMod val="50000"/>
            </a:schemeClr>
          </a:solidFill>
        </p:grpSpPr>
        <p:sp>
          <p:nvSpPr>
            <p:cNvPr id="44" name="右中括号 43">
              <a:extLst>
                <a:ext uri="{FF2B5EF4-FFF2-40B4-BE49-F238E27FC236}">
                  <a16:creationId xmlns:a16="http://schemas.microsoft.com/office/drawing/2014/main" id="{DC93D64E-ACFA-4346-AFD5-229A22E7ECC1}"/>
                </a:ext>
              </a:extLst>
            </p:cNvPr>
            <p:cNvSpPr/>
            <p:nvPr/>
          </p:nvSpPr>
          <p:spPr>
            <a:xfrm rot="16200000">
              <a:off x="2725498" y="3919799"/>
              <a:ext cx="219693" cy="58759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右中括号 44">
              <a:extLst>
                <a:ext uri="{FF2B5EF4-FFF2-40B4-BE49-F238E27FC236}">
                  <a16:creationId xmlns:a16="http://schemas.microsoft.com/office/drawing/2014/main" id="{B875143C-0B60-4ED4-A354-BB46E98BEC2D}"/>
                </a:ext>
              </a:extLst>
            </p:cNvPr>
            <p:cNvSpPr/>
            <p:nvPr/>
          </p:nvSpPr>
          <p:spPr>
            <a:xfrm rot="16200000">
              <a:off x="2875232" y="3919807"/>
              <a:ext cx="219694" cy="58758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97D359F-5A01-401A-B5F8-580844CED04C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H="1" flipV="1">
              <a:off x="910076" y="4059018"/>
              <a:ext cx="1895889" cy="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96E4F83-C675-4E37-8A05-166BCFD19795}"/>
                </a:ext>
              </a:extLst>
            </p:cNvPr>
            <p:cNvCxnSpPr>
              <a:cxnSpLocks/>
              <a:stCxn id="44" idx="1"/>
              <a:endCxn id="45" idx="0"/>
            </p:cNvCxnSpPr>
            <p:nvPr/>
          </p:nvCxnSpPr>
          <p:spPr>
            <a:xfrm>
              <a:off x="2864724" y="4059025"/>
              <a:ext cx="90976" cy="8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EA24A76-32E2-4B9C-90B9-0941F8BF077B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3014458" y="4059033"/>
              <a:ext cx="203526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65">
            <a:extLst>
              <a:ext uri="{FF2B5EF4-FFF2-40B4-BE49-F238E27FC236}">
                <a16:creationId xmlns:a16="http://schemas.microsoft.com/office/drawing/2014/main" id="{3276214F-2EA3-486B-846A-246A2278B501}"/>
              </a:ext>
            </a:extLst>
          </p:cNvPr>
          <p:cNvSpPr txBox="1"/>
          <p:nvPr/>
        </p:nvSpPr>
        <p:spPr>
          <a:xfrm>
            <a:off x="4306416" y="3535039"/>
            <a:ext cx="994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cs typeface="CMU Sans Serif" panose="02000603000000000000" pitchFamily="2" charset="0"/>
              </a:rPr>
              <a:t>counter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/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隶书" panose="020105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                        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cos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0C4B23AF-CC40-47F3-9AD9-C22ABD9E715F}"/>
              </a:ext>
            </a:extLst>
          </p:cNvPr>
          <p:cNvGrpSpPr/>
          <p:nvPr/>
        </p:nvGrpSpPr>
        <p:grpSpPr>
          <a:xfrm>
            <a:off x="1104093" y="3935149"/>
            <a:ext cx="1816071" cy="2712342"/>
            <a:chOff x="1625830" y="2246499"/>
            <a:chExt cx="1816071" cy="2712342"/>
          </a:xfrm>
        </p:grpSpPr>
        <p:grpSp>
          <p:nvGrpSpPr>
            <p:cNvPr id="23" name="Group 89">
              <a:extLst>
                <a:ext uri="{FF2B5EF4-FFF2-40B4-BE49-F238E27FC236}">
                  <a16:creationId xmlns:a16="http://schemas.microsoft.com/office/drawing/2014/main" id="{5040398C-4B1C-400C-95C2-608D84896B53}"/>
                </a:ext>
              </a:extLst>
            </p:cNvPr>
            <p:cNvGrpSpPr/>
            <p:nvPr/>
          </p:nvGrpSpPr>
          <p:grpSpPr>
            <a:xfrm>
              <a:off x="1625830" y="2718986"/>
              <a:ext cx="1816071" cy="1873494"/>
              <a:chOff x="1511302" y="1427126"/>
              <a:chExt cx="1917698" cy="1966516"/>
            </a:xfrm>
          </p:grpSpPr>
          <p:grpSp>
            <p:nvGrpSpPr>
              <p:cNvPr id="24" name="Group 85">
                <a:extLst>
                  <a:ext uri="{FF2B5EF4-FFF2-40B4-BE49-F238E27FC236}">
                    <a16:creationId xmlns:a16="http://schemas.microsoft.com/office/drawing/2014/main" id="{68DAAA0B-F939-48F8-BF35-20D87BB832D4}"/>
                  </a:ext>
                </a:extLst>
              </p:cNvPr>
              <p:cNvGrpSpPr/>
              <p:nvPr/>
            </p:nvGrpSpPr>
            <p:grpSpPr>
              <a:xfrm>
                <a:off x="1511302" y="1427126"/>
                <a:ext cx="1917698" cy="1966516"/>
                <a:chOff x="1266029" y="1487708"/>
                <a:chExt cx="1989298" cy="1966516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F69EAB4B-4D4E-4446-8DCC-E75E35FA5DCB}"/>
                    </a:ext>
                  </a:extLst>
                </p:cNvPr>
                <p:cNvGrpSpPr/>
                <p:nvPr/>
              </p:nvGrpSpPr>
              <p:grpSpPr>
                <a:xfrm>
                  <a:off x="1266029" y="1487708"/>
                  <a:ext cx="1989298" cy="1963398"/>
                  <a:chOff x="2071670" y="2214554"/>
                  <a:chExt cx="1643074" cy="1571636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3EDF2A0D-C905-4679-9175-319C3EDA67A6}"/>
                      </a:ext>
                    </a:extLst>
                  </p:cNvPr>
                  <p:cNvSpPr/>
                  <p:nvPr/>
                </p:nvSpPr>
                <p:spPr>
                  <a:xfrm>
                    <a:off x="2071670" y="2214554"/>
                    <a:ext cx="1643074" cy="157163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弧形 31">
                    <a:extLst>
                      <a:ext uri="{FF2B5EF4-FFF2-40B4-BE49-F238E27FC236}">
                        <a16:creationId xmlns:a16="http://schemas.microsoft.com/office/drawing/2014/main" id="{C6EEAFBD-2DE9-47A5-B85C-9F4C00CED161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10770201"/>
                      <a:gd name="adj2" fmla="val 0"/>
                    </a:avLst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弧形 32">
                    <a:extLst>
                      <a:ext uri="{FF2B5EF4-FFF2-40B4-BE49-F238E27FC236}">
                        <a16:creationId xmlns:a16="http://schemas.microsoft.com/office/drawing/2014/main" id="{26819396-F46D-446A-A627-2988DEBC3D35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29432"/>
                      <a:gd name="adj2" fmla="val 10810397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7" name="弧形 26">
                  <a:extLst>
                    <a:ext uri="{FF2B5EF4-FFF2-40B4-BE49-F238E27FC236}">
                      <a16:creationId xmlns:a16="http://schemas.microsoft.com/office/drawing/2014/main" id="{828F49B1-DBCF-4E50-AD69-3117B091DB4C}"/>
                    </a:ext>
                  </a:extLst>
                </p:cNvPr>
                <p:cNvSpPr/>
                <p:nvPr/>
              </p:nvSpPr>
              <p:spPr>
                <a:xfrm rot="16200000">
                  <a:off x="1326260" y="2066629"/>
                  <a:ext cx="1921654" cy="833445"/>
                </a:xfrm>
                <a:prstGeom prst="arc">
                  <a:avLst>
                    <a:gd name="adj1" fmla="val 13613"/>
                    <a:gd name="adj2" fmla="val 10878405"/>
                  </a:avLst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Group 1">
                  <a:extLst>
                    <a:ext uri="{FF2B5EF4-FFF2-40B4-BE49-F238E27FC236}">
                      <a16:creationId xmlns:a16="http://schemas.microsoft.com/office/drawing/2014/main" id="{9BCA02F3-DA95-49D9-A4B5-ADCB3096B074}"/>
                    </a:ext>
                  </a:extLst>
                </p:cNvPr>
                <p:cNvGrpSpPr/>
                <p:nvPr/>
              </p:nvGrpSpPr>
              <p:grpSpPr>
                <a:xfrm>
                  <a:off x="2290879" y="2512091"/>
                  <a:ext cx="14890" cy="942133"/>
                  <a:chOff x="2290879" y="2512091"/>
                  <a:chExt cx="14890" cy="942133"/>
                </a:xfrm>
              </p:grpSpPr>
              <p:cxnSp>
                <p:nvCxnSpPr>
                  <p:cNvPr id="29" name="直接箭头连接符 28">
                    <a:extLst>
                      <a:ext uri="{FF2B5EF4-FFF2-40B4-BE49-F238E27FC236}">
                        <a16:creationId xmlns:a16="http://schemas.microsoft.com/office/drawing/2014/main" id="{7B147FF1-B46D-4002-BE55-10DB2474583A}"/>
                      </a:ext>
                    </a:extLst>
                  </p:cNvPr>
                  <p:cNvCxnSpPr>
                    <a:cxnSpLocks/>
                    <a:endCxn id="25" idx="0"/>
                  </p:cNvCxnSpPr>
                  <p:nvPr/>
                </p:nvCxnSpPr>
                <p:spPr>
                  <a:xfrm flipH="1">
                    <a:off x="2290879" y="2512091"/>
                    <a:ext cx="1191" cy="929393"/>
                  </a:xfrm>
                  <a:prstGeom prst="straightConnector1">
                    <a:avLst/>
                  </a:prstGeom>
                  <a:ln w="38100">
                    <a:solidFill>
                      <a:srgbClr val="F6960A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>
                    <a:extLst>
                      <a:ext uri="{FF2B5EF4-FFF2-40B4-BE49-F238E27FC236}">
                        <a16:creationId xmlns:a16="http://schemas.microsoft.com/office/drawing/2014/main" id="{CE7A4035-33BE-45A1-AC1C-AB231908BDBC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1835299" y="2983754"/>
                    <a:ext cx="939017" cy="1923"/>
                  </a:xfrm>
                  <a:prstGeom prst="straightConnector1">
                    <a:avLst/>
                  </a:prstGeom>
                  <a:ln w="28575">
                    <a:noFill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6DED86A0-23BE-4987-A959-E8B95A115F19}"/>
                  </a:ext>
                </a:extLst>
              </p:cNvPr>
              <p:cNvSpPr/>
              <p:nvPr/>
            </p:nvSpPr>
            <p:spPr>
              <a:xfrm rot="16200000">
                <a:off x="1546212" y="2018531"/>
                <a:ext cx="1921654" cy="803447"/>
              </a:xfrm>
              <a:prstGeom prst="arc">
                <a:avLst>
                  <a:gd name="adj1" fmla="val 10827655"/>
                  <a:gd name="adj2" fmla="val 20700210"/>
                </a:avLst>
              </a:prstGeom>
              <a:ln w="28575">
                <a:solidFill>
                  <a:srgbClr val="FF0000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C9E0BF5-508C-41F5-BC07-5E361A9B99E1}"/>
                </a:ext>
              </a:extLst>
            </p:cNvPr>
            <p:cNvSpPr txBox="1"/>
            <p:nvPr/>
          </p:nvSpPr>
          <p:spPr>
            <a:xfrm>
              <a:off x="2484628" y="22464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0</a:t>
              </a:r>
              <a:endParaRPr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EFF1C3C-E85D-43AE-98CA-1C6F2E8F6BC3}"/>
                </a:ext>
              </a:extLst>
            </p:cNvPr>
            <p:cNvSpPr txBox="1"/>
            <p:nvPr/>
          </p:nvSpPr>
          <p:spPr>
            <a:xfrm>
              <a:off x="2538288" y="458950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-1</a:t>
              </a:r>
              <a:endParaRPr lang="zh-CN" altLang="en-US" dirty="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3B8F62D-AC06-4740-A8AB-0213C3D5C4BA}"/>
              </a:ext>
            </a:extLst>
          </p:cNvPr>
          <p:cNvGrpSpPr/>
          <p:nvPr/>
        </p:nvGrpSpPr>
        <p:grpSpPr>
          <a:xfrm>
            <a:off x="4247882" y="4124140"/>
            <a:ext cx="3734072" cy="2716373"/>
            <a:chOff x="3637134" y="2247234"/>
            <a:chExt cx="4250894" cy="3609975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278D887A-C5BD-45C9-8468-7EFEDDB2B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517"/>
            <a:stretch>
              <a:fillRect/>
            </a:stretch>
          </p:blipFill>
          <p:spPr>
            <a:xfrm>
              <a:off x="3637134" y="2247234"/>
              <a:ext cx="4250894" cy="3609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1E0B7C3-E0B3-46C1-8A0B-3C5100219928}"/>
                    </a:ext>
                  </a:extLst>
                </p:cNvPr>
                <p:cNvSpPr txBox="1"/>
                <p:nvPr/>
              </p:nvSpPr>
              <p:spPr>
                <a:xfrm>
                  <a:off x="4593939" y="4653311"/>
                  <a:ext cx="1068279" cy="36812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1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𝜋</m:t>
                      </m:r>
                    </m:oMath>
                  </a14:m>
                  <a:r>
                    <a:rPr lang="zh-CN" altLang="en-US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脉冲</a:t>
                  </a:r>
                </a:p>
              </p:txBody>
            </p:sp>
          </mc:Choice>
          <mc:Fallback xmlns="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D1E0B7C3-E0B3-46C1-8A0B-3C51002199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3939" y="4653311"/>
                  <a:ext cx="1068279" cy="368123"/>
                </a:xfrm>
                <a:prstGeom prst="rect">
                  <a:avLst/>
                </a:prstGeom>
                <a:blipFill>
                  <a:blip r:embed="rId7"/>
                  <a:stretch>
                    <a:fillRect l="-1299" t="-33333" r="-13636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D9AA07AB-F084-FB4A-B441-2012B38527E7}"/>
              </a:ext>
            </a:extLst>
          </p:cNvPr>
          <p:cNvSpPr/>
          <p:nvPr/>
        </p:nvSpPr>
        <p:spPr>
          <a:xfrm>
            <a:off x="4869142" y="5970674"/>
            <a:ext cx="152083" cy="147807"/>
          </a:xfrm>
          <a:prstGeom prst="ellipse">
            <a:avLst/>
          </a:prstGeom>
          <a:solidFill>
            <a:srgbClr val="F68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96482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量子控制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拉比振荡 </a:t>
            </a:r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(Rabi oscillation)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DBB452-C6AD-472C-88A8-9F20DA332A07}"/>
              </a:ext>
            </a:extLst>
          </p:cNvPr>
          <p:cNvGrpSpPr/>
          <p:nvPr/>
        </p:nvGrpSpPr>
        <p:grpSpPr>
          <a:xfrm>
            <a:off x="5247131" y="2353031"/>
            <a:ext cx="3059477" cy="365972"/>
            <a:chOff x="868681" y="3839332"/>
            <a:chExt cx="2334765" cy="219703"/>
          </a:xfrm>
        </p:grpSpPr>
        <p:sp>
          <p:nvSpPr>
            <p:cNvPr id="34" name="右中括号 33">
              <a:extLst>
                <a:ext uri="{FF2B5EF4-FFF2-40B4-BE49-F238E27FC236}">
                  <a16:creationId xmlns:a16="http://schemas.microsoft.com/office/drawing/2014/main" id="{7F59800B-1D52-4FED-9F62-7A3A6A0E3282}"/>
                </a:ext>
              </a:extLst>
            </p:cNvPr>
            <p:cNvSpPr/>
            <p:nvPr/>
          </p:nvSpPr>
          <p:spPr>
            <a:xfrm rot="16200000">
              <a:off x="1013993" y="3887383"/>
              <a:ext cx="219693" cy="123592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右中括号 34">
              <a:extLst>
                <a:ext uri="{FF2B5EF4-FFF2-40B4-BE49-F238E27FC236}">
                  <a16:creationId xmlns:a16="http://schemas.microsoft.com/office/drawing/2014/main" id="{52151B4C-4B12-4239-A897-6C7C9E97C70C}"/>
                </a:ext>
              </a:extLst>
            </p:cNvPr>
            <p:cNvSpPr/>
            <p:nvPr/>
          </p:nvSpPr>
          <p:spPr>
            <a:xfrm rot="16200000">
              <a:off x="2766196" y="3825309"/>
              <a:ext cx="219694" cy="247754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9132908-AF7B-48BD-804E-F4FBDCFCAE46}"/>
                </a:ext>
              </a:extLst>
            </p:cNvPr>
            <p:cNvCxnSpPr>
              <a:stCxn id="34" idx="0"/>
            </p:cNvCxnSpPr>
            <p:nvPr/>
          </p:nvCxnSpPr>
          <p:spPr>
            <a:xfrm flipH="1">
              <a:off x="868681" y="4059025"/>
              <a:ext cx="193362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301DDB5-1B58-49BC-9EC7-51B3366B6309}"/>
                </a:ext>
              </a:extLst>
            </p:cNvPr>
            <p:cNvCxnSpPr>
              <a:cxnSpLocks/>
              <a:stCxn id="34" idx="1"/>
              <a:endCxn id="35" idx="0"/>
            </p:cNvCxnSpPr>
            <p:nvPr/>
          </p:nvCxnSpPr>
          <p:spPr>
            <a:xfrm>
              <a:off x="1185635" y="4059026"/>
              <a:ext cx="1566531" cy="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BE1C3B1-0D4C-4998-8931-022FA2FBC78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>
              <a:off x="2999920" y="4059033"/>
              <a:ext cx="203526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右中括号 15">
            <a:extLst>
              <a:ext uri="{FF2B5EF4-FFF2-40B4-BE49-F238E27FC236}">
                <a16:creationId xmlns:a16="http://schemas.microsoft.com/office/drawing/2014/main" id="{3BE7959E-42CA-4FE2-B387-05FE99DC7B77}"/>
              </a:ext>
            </a:extLst>
          </p:cNvPr>
          <p:cNvSpPr/>
          <p:nvPr/>
        </p:nvSpPr>
        <p:spPr>
          <a:xfrm rot="16200000">
            <a:off x="5876543" y="2806490"/>
            <a:ext cx="379576" cy="548635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CF82E7-1721-4E15-A504-8EBBFAE91101}"/>
              </a:ext>
            </a:extLst>
          </p:cNvPr>
          <p:cNvCxnSpPr/>
          <p:nvPr/>
        </p:nvCxnSpPr>
        <p:spPr>
          <a:xfrm flipH="1">
            <a:off x="5247131" y="3271215"/>
            <a:ext cx="544879" cy="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5">
            <a:extLst>
              <a:ext uri="{FF2B5EF4-FFF2-40B4-BE49-F238E27FC236}">
                <a16:creationId xmlns:a16="http://schemas.microsoft.com/office/drawing/2014/main" id="{00AF754E-774B-45DF-8ABB-E56BA3403636}"/>
              </a:ext>
            </a:extLst>
          </p:cNvPr>
          <p:cNvSpPr txBox="1"/>
          <p:nvPr/>
        </p:nvSpPr>
        <p:spPr>
          <a:xfrm>
            <a:off x="4671772" y="2947281"/>
            <a:ext cx="57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mw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9" name="文本框 65">
            <a:extLst>
              <a:ext uri="{FF2B5EF4-FFF2-40B4-BE49-F238E27FC236}">
                <a16:creationId xmlns:a16="http://schemas.microsoft.com/office/drawing/2014/main" id="{50A2A239-03CD-4EEC-871E-CCB678B7038B}"/>
              </a:ext>
            </a:extLst>
          </p:cNvPr>
          <p:cNvSpPr txBox="1"/>
          <p:nvPr/>
        </p:nvSpPr>
        <p:spPr>
          <a:xfrm>
            <a:off x="4572000" y="2349654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laser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0" name="右中括号 19">
            <a:extLst>
              <a:ext uri="{FF2B5EF4-FFF2-40B4-BE49-F238E27FC236}">
                <a16:creationId xmlns:a16="http://schemas.microsoft.com/office/drawing/2014/main" id="{FCB0A280-5377-4E09-9311-81E5A3726DB4}"/>
              </a:ext>
            </a:extLst>
          </p:cNvPr>
          <p:cNvSpPr/>
          <p:nvPr/>
        </p:nvSpPr>
        <p:spPr>
          <a:xfrm rot="16200000">
            <a:off x="6653781" y="2577878"/>
            <a:ext cx="379576" cy="1005838"/>
          </a:xfrm>
          <a:prstGeom prst="rightBracke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A67C0A2-6E6C-4063-BE2D-1E5EEEF460A3}"/>
              </a:ext>
            </a:extLst>
          </p:cNvPr>
          <p:cNvCxnSpPr/>
          <p:nvPr/>
        </p:nvCxnSpPr>
        <p:spPr>
          <a:xfrm flipV="1">
            <a:off x="6340648" y="3271215"/>
            <a:ext cx="1965960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67">
            <a:extLst>
              <a:ext uri="{FF2B5EF4-FFF2-40B4-BE49-F238E27FC236}">
                <a16:creationId xmlns:a16="http://schemas.microsoft.com/office/drawing/2014/main" id="{E70B5D22-93DC-4C28-8E80-ECEA00C5094C}"/>
              </a:ext>
            </a:extLst>
          </p:cNvPr>
          <p:cNvSpPr txBox="1"/>
          <p:nvPr/>
        </p:nvSpPr>
        <p:spPr>
          <a:xfrm>
            <a:off x="5763480" y="2879849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time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8B4DFC3-367B-46D2-BFC7-300905EF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320"/>
            <a:ext cx="6901704" cy="9345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共振条件下，由拉比震荡实验确定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/2,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, 2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脉冲长度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78A3EF-2B2F-4675-BA89-E6C4EC27CE5A}"/>
              </a:ext>
            </a:extLst>
          </p:cNvPr>
          <p:cNvGrpSpPr/>
          <p:nvPr/>
        </p:nvGrpSpPr>
        <p:grpSpPr>
          <a:xfrm>
            <a:off x="5301367" y="3503335"/>
            <a:ext cx="3024284" cy="365972"/>
            <a:chOff x="910076" y="3839332"/>
            <a:chExt cx="2307908" cy="219703"/>
          </a:xfrm>
          <a:solidFill>
            <a:schemeClr val="bg2">
              <a:lumMod val="50000"/>
            </a:schemeClr>
          </a:solidFill>
        </p:grpSpPr>
        <p:sp>
          <p:nvSpPr>
            <p:cNvPr id="44" name="右中括号 43">
              <a:extLst>
                <a:ext uri="{FF2B5EF4-FFF2-40B4-BE49-F238E27FC236}">
                  <a16:creationId xmlns:a16="http://schemas.microsoft.com/office/drawing/2014/main" id="{DC93D64E-ACFA-4346-AFD5-229A22E7ECC1}"/>
                </a:ext>
              </a:extLst>
            </p:cNvPr>
            <p:cNvSpPr/>
            <p:nvPr/>
          </p:nvSpPr>
          <p:spPr>
            <a:xfrm rot="16200000">
              <a:off x="2725498" y="3919799"/>
              <a:ext cx="219693" cy="58759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右中括号 44">
              <a:extLst>
                <a:ext uri="{FF2B5EF4-FFF2-40B4-BE49-F238E27FC236}">
                  <a16:creationId xmlns:a16="http://schemas.microsoft.com/office/drawing/2014/main" id="{B875143C-0B60-4ED4-A354-BB46E98BEC2D}"/>
                </a:ext>
              </a:extLst>
            </p:cNvPr>
            <p:cNvSpPr/>
            <p:nvPr/>
          </p:nvSpPr>
          <p:spPr>
            <a:xfrm rot="16200000">
              <a:off x="2875232" y="3919807"/>
              <a:ext cx="219694" cy="58758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97D359F-5A01-401A-B5F8-580844CED04C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H="1" flipV="1">
              <a:off x="910076" y="4059018"/>
              <a:ext cx="1895889" cy="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96E4F83-C675-4E37-8A05-166BCFD19795}"/>
                </a:ext>
              </a:extLst>
            </p:cNvPr>
            <p:cNvCxnSpPr>
              <a:cxnSpLocks/>
              <a:stCxn id="44" idx="1"/>
              <a:endCxn id="45" idx="0"/>
            </p:cNvCxnSpPr>
            <p:nvPr/>
          </p:nvCxnSpPr>
          <p:spPr>
            <a:xfrm>
              <a:off x="2864724" y="4059025"/>
              <a:ext cx="90976" cy="8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EA24A76-32E2-4B9C-90B9-0941F8BF077B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3014458" y="4059033"/>
              <a:ext cx="203526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65">
            <a:extLst>
              <a:ext uri="{FF2B5EF4-FFF2-40B4-BE49-F238E27FC236}">
                <a16:creationId xmlns:a16="http://schemas.microsoft.com/office/drawing/2014/main" id="{3276214F-2EA3-486B-846A-246A2278B501}"/>
              </a:ext>
            </a:extLst>
          </p:cNvPr>
          <p:cNvSpPr txBox="1"/>
          <p:nvPr/>
        </p:nvSpPr>
        <p:spPr>
          <a:xfrm>
            <a:off x="4306416" y="3535039"/>
            <a:ext cx="994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cs typeface="CMU Sans Serif" panose="02000603000000000000" pitchFamily="2" charset="0"/>
              </a:rPr>
              <a:t>counter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/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隶书" panose="020105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                        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cos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0C4B23AF-CC40-47F3-9AD9-C22ABD9E715F}"/>
              </a:ext>
            </a:extLst>
          </p:cNvPr>
          <p:cNvGrpSpPr/>
          <p:nvPr/>
        </p:nvGrpSpPr>
        <p:grpSpPr>
          <a:xfrm>
            <a:off x="1104093" y="3935149"/>
            <a:ext cx="1816071" cy="2712342"/>
            <a:chOff x="1625830" y="2246499"/>
            <a:chExt cx="1816071" cy="2712342"/>
          </a:xfrm>
        </p:grpSpPr>
        <p:grpSp>
          <p:nvGrpSpPr>
            <p:cNvPr id="23" name="Group 89">
              <a:extLst>
                <a:ext uri="{FF2B5EF4-FFF2-40B4-BE49-F238E27FC236}">
                  <a16:creationId xmlns:a16="http://schemas.microsoft.com/office/drawing/2014/main" id="{5040398C-4B1C-400C-95C2-608D84896B53}"/>
                </a:ext>
              </a:extLst>
            </p:cNvPr>
            <p:cNvGrpSpPr/>
            <p:nvPr/>
          </p:nvGrpSpPr>
          <p:grpSpPr>
            <a:xfrm>
              <a:off x="1625830" y="2718986"/>
              <a:ext cx="1816071" cy="1873494"/>
              <a:chOff x="1511302" y="1427126"/>
              <a:chExt cx="1917698" cy="1966516"/>
            </a:xfrm>
          </p:grpSpPr>
          <p:grpSp>
            <p:nvGrpSpPr>
              <p:cNvPr id="24" name="Group 85">
                <a:extLst>
                  <a:ext uri="{FF2B5EF4-FFF2-40B4-BE49-F238E27FC236}">
                    <a16:creationId xmlns:a16="http://schemas.microsoft.com/office/drawing/2014/main" id="{68DAAA0B-F939-48F8-BF35-20D87BB832D4}"/>
                  </a:ext>
                </a:extLst>
              </p:cNvPr>
              <p:cNvGrpSpPr/>
              <p:nvPr/>
            </p:nvGrpSpPr>
            <p:grpSpPr>
              <a:xfrm>
                <a:off x="1511302" y="1427126"/>
                <a:ext cx="1917698" cy="1966516"/>
                <a:chOff x="1266029" y="1487708"/>
                <a:chExt cx="1989298" cy="1966516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F69EAB4B-4D4E-4446-8DCC-E75E35FA5DCB}"/>
                    </a:ext>
                  </a:extLst>
                </p:cNvPr>
                <p:cNvGrpSpPr/>
                <p:nvPr/>
              </p:nvGrpSpPr>
              <p:grpSpPr>
                <a:xfrm>
                  <a:off x="1266029" y="1487708"/>
                  <a:ext cx="1989298" cy="1963398"/>
                  <a:chOff x="2071670" y="2214554"/>
                  <a:chExt cx="1643074" cy="1571636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3EDF2A0D-C905-4679-9175-319C3EDA67A6}"/>
                      </a:ext>
                    </a:extLst>
                  </p:cNvPr>
                  <p:cNvSpPr/>
                  <p:nvPr/>
                </p:nvSpPr>
                <p:spPr>
                  <a:xfrm>
                    <a:off x="2071670" y="2214554"/>
                    <a:ext cx="1643074" cy="157163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弧形 31">
                    <a:extLst>
                      <a:ext uri="{FF2B5EF4-FFF2-40B4-BE49-F238E27FC236}">
                        <a16:creationId xmlns:a16="http://schemas.microsoft.com/office/drawing/2014/main" id="{C6EEAFBD-2DE9-47A5-B85C-9F4C00CED161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10770201"/>
                      <a:gd name="adj2" fmla="val 0"/>
                    </a:avLst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弧形 32">
                    <a:extLst>
                      <a:ext uri="{FF2B5EF4-FFF2-40B4-BE49-F238E27FC236}">
                        <a16:creationId xmlns:a16="http://schemas.microsoft.com/office/drawing/2014/main" id="{26819396-F46D-446A-A627-2988DEBC3D35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29432"/>
                      <a:gd name="adj2" fmla="val 10810397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7" name="弧形 26">
                  <a:extLst>
                    <a:ext uri="{FF2B5EF4-FFF2-40B4-BE49-F238E27FC236}">
                      <a16:creationId xmlns:a16="http://schemas.microsoft.com/office/drawing/2014/main" id="{828F49B1-DBCF-4E50-AD69-3117B091DB4C}"/>
                    </a:ext>
                  </a:extLst>
                </p:cNvPr>
                <p:cNvSpPr/>
                <p:nvPr/>
              </p:nvSpPr>
              <p:spPr>
                <a:xfrm rot="16200000">
                  <a:off x="1326260" y="2066629"/>
                  <a:ext cx="1921654" cy="833445"/>
                </a:xfrm>
                <a:prstGeom prst="arc">
                  <a:avLst>
                    <a:gd name="adj1" fmla="val 13613"/>
                    <a:gd name="adj2" fmla="val 10878405"/>
                  </a:avLst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Group 1">
                  <a:extLst>
                    <a:ext uri="{FF2B5EF4-FFF2-40B4-BE49-F238E27FC236}">
                      <a16:creationId xmlns:a16="http://schemas.microsoft.com/office/drawing/2014/main" id="{9BCA02F3-DA95-49D9-A4B5-ADCB3096B074}"/>
                    </a:ext>
                  </a:extLst>
                </p:cNvPr>
                <p:cNvGrpSpPr/>
                <p:nvPr/>
              </p:nvGrpSpPr>
              <p:grpSpPr>
                <a:xfrm>
                  <a:off x="2292068" y="1573073"/>
                  <a:ext cx="13701" cy="1881151"/>
                  <a:chOff x="2292068" y="1573073"/>
                  <a:chExt cx="13701" cy="1881151"/>
                </a:xfrm>
              </p:grpSpPr>
              <p:cxnSp>
                <p:nvCxnSpPr>
                  <p:cNvPr id="29" name="直接箭头连接符 28">
                    <a:extLst>
                      <a:ext uri="{FF2B5EF4-FFF2-40B4-BE49-F238E27FC236}">
                        <a16:creationId xmlns:a16="http://schemas.microsoft.com/office/drawing/2014/main" id="{7B147FF1-B46D-4002-BE55-10DB2474583A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1823521" y="2041620"/>
                    <a:ext cx="939017" cy="1923"/>
                  </a:xfrm>
                  <a:prstGeom prst="straightConnector1">
                    <a:avLst/>
                  </a:prstGeom>
                  <a:ln w="38100">
                    <a:solidFill>
                      <a:srgbClr val="F6960A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>
                    <a:extLst>
                      <a:ext uri="{FF2B5EF4-FFF2-40B4-BE49-F238E27FC236}">
                        <a16:creationId xmlns:a16="http://schemas.microsoft.com/office/drawing/2014/main" id="{CE7A4035-33BE-45A1-AC1C-AB231908BDBC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1835299" y="2983754"/>
                    <a:ext cx="939017" cy="1923"/>
                  </a:xfrm>
                  <a:prstGeom prst="straightConnector1">
                    <a:avLst/>
                  </a:prstGeom>
                  <a:ln w="28575">
                    <a:noFill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6DED86A0-23BE-4987-A959-E8B95A115F19}"/>
                  </a:ext>
                </a:extLst>
              </p:cNvPr>
              <p:cNvSpPr/>
              <p:nvPr/>
            </p:nvSpPr>
            <p:spPr>
              <a:xfrm rot="16200000">
                <a:off x="1546212" y="2018531"/>
                <a:ext cx="1921654" cy="803447"/>
              </a:xfrm>
              <a:prstGeom prst="arc">
                <a:avLst>
                  <a:gd name="adj1" fmla="val 10827655"/>
                  <a:gd name="adj2" fmla="val 20700210"/>
                </a:avLst>
              </a:prstGeom>
              <a:ln w="28575">
                <a:solidFill>
                  <a:srgbClr val="FF0000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C9E0BF5-508C-41F5-BC07-5E361A9B99E1}"/>
                </a:ext>
              </a:extLst>
            </p:cNvPr>
            <p:cNvSpPr txBox="1"/>
            <p:nvPr/>
          </p:nvSpPr>
          <p:spPr>
            <a:xfrm>
              <a:off x="2484628" y="22464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0</a:t>
              </a:r>
              <a:endParaRPr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EFF1C3C-E85D-43AE-98CA-1C6F2E8F6BC3}"/>
                </a:ext>
              </a:extLst>
            </p:cNvPr>
            <p:cNvSpPr txBox="1"/>
            <p:nvPr/>
          </p:nvSpPr>
          <p:spPr>
            <a:xfrm>
              <a:off x="2538288" y="458950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-1</a:t>
              </a:r>
              <a:endParaRPr lang="zh-CN" altLang="en-US" dirty="0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278D887A-C5BD-45C9-8468-7EFEDDB2B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17"/>
          <a:stretch>
            <a:fillRect/>
          </a:stretch>
        </p:blipFill>
        <p:spPr>
          <a:xfrm>
            <a:off x="4247882" y="4124140"/>
            <a:ext cx="3734072" cy="2716373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47C8108E-4B3C-0B47-893D-B7F55580FC35}"/>
              </a:ext>
            </a:extLst>
          </p:cNvPr>
          <p:cNvSpPr/>
          <p:nvPr/>
        </p:nvSpPr>
        <p:spPr>
          <a:xfrm>
            <a:off x="5201422" y="4609070"/>
            <a:ext cx="152083" cy="147807"/>
          </a:xfrm>
          <a:prstGeom prst="ellipse">
            <a:avLst/>
          </a:prstGeom>
          <a:solidFill>
            <a:srgbClr val="F68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81491F3-3E5B-9545-A60A-4727E875B49D}"/>
                  </a:ext>
                </a:extLst>
              </p:cNvPr>
              <p:cNvSpPr txBox="1"/>
              <p:nvPr/>
            </p:nvSpPr>
            <p:spPr>
              <a:xfrm>
                <a:off x="5020597" y="4018082"/>
                <a:ext cx="70371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Symbol" pitchFamily="2" charset="2"/>
                    <a:ea typeface="隶书" panose="020105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脉冲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81491F3-3E5B-9545-A60A-4727E875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97" y="4018082"/>
                <a:ext cx="703719" cy="553998"/>
              </a:xfrm>
              <a:prstGeom prst="rect">
                <a:avLst/>
              </a:prstGeom>
              <a:blipFill>
                <a:blip r:embed="rId5"/>
                <a:stretch>
                  <a:fillRect l="-17544" r="-175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1417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量子控制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拉比振荡 </a:t>
            </a:r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(Rabi oscillation)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DBB452-C6AD-472C-88A8-9F20DA332A07}"/>
              </a:ext>
            </a:extLst>
          </p:cNvPr>
          <p:cNvGrpSpPr/>
          <p:nvPr/>
        </p:nvGrpSpPr>
        <p:grpSpPr>
          <a:xfrm>
            <a:off x="5247131" y="2353031"/>
            <a:ext cx="3059477" cy="365972"/>
            <a:chOff x="868681" y="3839332"/>
            <a:chExt cx="2334765" cy="219703"/>
          </a:xfrm>
        </p:grpSpPr>
        <p:sp>
          <p:nvSpPr>
            <p:cNvPr id="34" name="右中括号 33">
              <a:extLst>
                <a:ext uri="{FF2B5EF4-FFF2-40B4-BE49-F238E27FC236}">
                  <a16:creationId xmlns:a16="http://schemas.microsoft.com/office/drawing/2014/main" id="{7F59800B-1D52-4FED-9F62-7A3A6A0E3282}"/>
                </a:ext>
              </a:extLst>
            </p:cNvPr>
            <p:cNvSpPr/>
            <p:nvPr/>
          </p:nvSpPr>
          <p:spPr>
            <a:xfrm rot="16200000">
              <a:off x="1013993" y="3887383"/>
              <a:ext cx="219693" cy="123592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右中括号 34">
              <a:extLst>
                <a:ext uri="{FF2B5EF4-FFF2-40B4-BE49-F238E27FC236}">
                  <a16:creationId xmlns:a16="http://schemas.microsoft.com/office/drawing/2014/main" id="{52151B4C-4B12-4239-A897-6C7C9E97C70C}"/>
                </a:ext>
              </a:extLst>
            </p:cNvPr>
            <p:cNvSpPr/>
            <p:nvPr/>
          </p:nvSpPr>
          <p:spPr>
            <a:xfrm rot="16200000">
              <a:off x="2766196" y="3825309"/>
              <a:ext cx="219694" cy="247754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9132908-AF7B-48BD-804E-F4FBDCFCAE46}"/>
                </a:ext>
              </a:extLst>
            </p:cNvPr>
            <p:cNvCxnSpPr>
              <a:stCxn id="34" idx="0"/>
            </p:cNvCxnSpPr>
            <p:nvPr/>
          </p:nvCxnSpPr>
          <p:spPr>
            <a:xfrm flipH="1">
              <a:off x="868681" y="4059025"/>
              <a:ext cx="193362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301DDB5-1B58-49BC-9EC7-51B3366B6309}"/>
                </a:ext>
              </a:extLst>
            </p:cNvPr>
            <p:cNvCxnSpPr>
              <a:cxnSpLocks/>
              <a:stCxn id="34" idx="1"/>
              <a:endCxn id="35" idx="0"/>
            </p:cNvCxnSpPr>
            <p:nvPr/>
          </p:nvCxnSpPr>
          <p:spPr>
            <a:xfrm>
              <a:off x="1185635" y="4059026"/>
              <a:ext cx="1566531" cy="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BE1C3B1-0D4C-4998-8931-022FA2FBC78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>
              <a:off x="2999920" y="4059033"/>
              <a:ext cx="203526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右中括号 15">
            <a:extLst>
              <a:ext uri="{FF2B5EF4-FFF2-40B4-BE49-F238E27FC236}">
                <a16:creationId xmlns:a16="http://schemas.microsoft.com/office/drawing/2014/main" id="{3BE7959E-42CA-4FE2-B387-05FE99DC7B77}"/>
              </a:ext>
            </a:extLst>
          </p:cNvPr>
          <p:cNvSpPr/>
          <p:nvPr/>
        </p:nvSpPr>
        <p:spPr>
          <a:xfrm rot="16200000">
            <a:off x="5876543" y="2806490"/>
            <a:ext cx="379576" cy="548635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CF82E7-1721-4E15-A504-8EBBFAE91101}"/>
              </a:ext>
            </a:extLst>
          </p:cNvPr>
          <p:cNvCxnSpPr/>
          <p:nvPr/>
        </p:nvCxnSpPr>
        <p:spPr>
          <a:xfrm flipH="1">
            <a:off x="5247131" y="3271215"/>
            <a:ext cx="544879" cy="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5">
            <a:extLst>
              <a:ext uri="{FF2B5EF4-FFF2-40B4-BE49-F238E27FC236}">
                <a16:creationId xmlns:a16="http://schemas.microsoft.com/office/drawing/2014/main" id="{00AF754E-774B-45DF-8ABB-E56BA3403636}"/>
              </a:ext>
            </a:extLst>
          </p:cNvPr>
          <p:cNvSpPr txBox="1"/>
          <p:nvPr/>
        </p:nvSpPr>
        <p:spPr>
          <a:xfrm>
            <a:off x="4671772" y="2947281"/>
            <a:ext cx="57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mw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9" name="文本框 65">
            <a:extLst>
              <a:ext uri="{FF2B5EF4-FFF2-40B4-BE49-F238E27FC236}">
                <a16:creationId xmlns:a16="http://schemas.microsoft.com/office/drawing/2014/main" id="{50A2A239-03CD-4EEC-871E-CCB678B7038B}"/>
              </a:ext>
            </a:extLst>
          </p:cNvPr>
          <p:cNvSpPr txBox="1"/>
          <p:nvPr/>
        </p:nvSpPr>
        <p:spPr>
          <a:xfrm>
            <a:off x="4572000" y="2349654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laser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0" name="右中括号 19">
            <a:extLst>
              <a:ext uri="{FF2B5EF4-FFF2-40B4-BE49-F238E27FC236}">
                <a16:creationId xmlns:a16="http://schemas.microsoft.com/office/drawing/2014/main" id="{FCB0A280-5377-4E09-9311-81E5A3726DB4}"/>
              </a:ext>
            </a:extLst>
          </p:cNvPr>
          <p:cNvSpPr/>
          <p:nvPr/>
        </p:nvSpPr>
        <p:spPr>
          <a:xfrm rot="16200000">
            <a:off x="6653781" y="2577878"/>
            <a:ext cx="379576" cy="1005838"/>
          </a:xfrm>
          <a:prstGeom prst="rightBracke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A67C0A2-6E6C-4063-BE2D-1E5EEEF460A3}"/>
              </a:ext>
            </a:extLst>
          </p:cNvPr>
          <p:cNvCxnSpPr/>
          <p:nvPr/>
        </p:nvCxnSpPr>
        <p:spPr>
          <a:xfrm flipV="1">
            <a:off x="6340648" y="3271215"/>
            <a:ext cx="1965960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67">
            <a:extLst>
              <a:ext uri="{FF2B5EF4-FFF2-40B4-BE49-F238E27FC236}">
                <a16:creationId xmlns:a16="http://schemas.microsoft.com/office/drawing/2014/main" id="{E70B5D22-93DC-4C28-8E80-ECEA00C5094C}"/>
              </a:ext>
            </a:extLst>
          </p:cNvPr>
          <p:cNvSpPr txBox="1"/>
          <p:nvPr/>
        </p:nvSpPr>
        <p:spPr>
          <a:xfrm>
            <a:off x="5763480" y="2879849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time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8B4DFC3-367B-46D2-BFC7-300905EF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320"/>
            <a:ext cx="7886700" cy="57634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 由拉比震荡实验确定 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</a:t>
            </a:r>
            <a:r>
              <a:rPr lang="en-US" altLang="zh-CN" sz="2200" dirty="0">
                <a:latin typeface="Symbol" panose="05050102010706020507" pitchFamily="18" charset="2"/>
                <a:ea typeface="楷体" panose="02010609060101010101" pitchFamily="49" charset="-122"/>
              </a:rPr>
              <a:t>/2, 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en-US" altLang="zh-CN" sz="2200" dirty="0">
                <a:latin typeface="Symbol" panose="05050102010706020507" pitchFamily="18" charset="2"/>
                <a:ea typeface="楷体" panose="02010609060101010101" pitchFamily="49" charset="-122"/>
              </a:rPr>
              <a:t>, 2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脉冲长度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78A3EF-2B2F-4675-BA89-E6C4EC27CE5A}"/>
              </a:ext>
            </a:extLst>
          </p:cNvPr>
          <p:cNvGrpSpPr/>
          <p:nvPr/>
        </p:nvGrpSpPr>
        <p:grpSpPr>
          <a:xfrm>
            <a:off x="5301367" y="3503335"/>
            <a:ext cx="3024284" cy="365972"/>
            <a:chOff x="910076" y="3839332"/>
            <a:chExt cx="2307908" cy="219703"/>
          </a:xfrm>
          <a:solidFill>
            <a:schemeClr val="bg2">
              <a:lumMod val="50000"/>
            </a:schemeClr>
          </a:solidFill>
        </p:grpSpPr>
        <p:sp>
          <p:nvSpPr>
            <p:cNvPr id="44" name="右中括号 43">
              <a:extLst>
                <a:ext uri="{FF2B5EF4-FFF2-40B4-BE49-F238E27FC236}">
                  <a16:creationId xmlns:a16="http://schemas.microsoft.com/office/drawing/2014/main" id="{DC93D64E-ACFA-4346-AFD5-229A22E7ECC1}"/>
                </a:ext>
              </a:extLst>
            </p:cNvPr>
            <p:cNvSpPr/>
            <p:nvPr/>
          </p:nvSpPr>
          <p:spPr>
            <a:xfrm rot="16200000">
              <a:off x="2725498" y="3919799"/>
              <a:ext cx="219693" cy="58759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右中括号 44">
              <a:extLst>
                <a:ext uri="{FF2B5EF4-FFF2-40B4-BE49-F238E27FC236}">
                  <a16:creationId xmlns:a16="http://schemas.microsoft.com/office/drawing/2014/main" id="{B875143C-0B60-4ED4-A354-BB46E98BEC2D}"/>
                </a:ext>
              </a:extLst>
            </p:cNvPr>
            <p:cNvSpPr/>
            <p:nvPr/>
          </p:nvSpPr>
          <p:spPr>
            <a:xfrm rot="16200000">
              <a:off x="2875232" y="3919807"/>
              <a:ext cx="219694" cy="58758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97D359F-5A01-401A-B5F8-580844CED04C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H="1" flipV="1">
              <a:off x="910076" y="4059018"/>
              <a:ext cx="1895889" cy="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96E4F83-C675-4E37-8A05-166BCFD19795}"/>
                </a:ext>
              </a:extLst>
            </p:cNvPr>
            <p:cNvCxnSpPr>
              <a:cxnSpLocks/>
              <a:stCxn id="44" idx="1"/>
              <a:endCxn id="45" idx="0"/>
            </p:cNvCxnSpPr>
            <p:nvPr/>
          </p:nvCxnSpPr>
          <p:spPr>
            <a:xfrm>
              <a:off x="2864724" y="4059025"/>
              <a:ext cx="90976" cy="8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EA24A76-32E2-4B9C-90B9-0941F8BF077B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3014458" y="4059033"/>
              <a:ext cx="203526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65">
            <a:extLst>
              <a:ext uri="{FF2B5EF4-FFF2-40B4-BE49-F238E27FC236}">
                <a16:creationId xmlns:a16="http://schemas.microsoft.com/office/drawing/2014/main" id="{3276214F-2EA3-486B-846A-246A2278B501}"/>
              </a:ext>
            </a:extLst>
          </p:cNvPr>
          <p:cNvSpPr txBox="1"/>
          <p:nvPr/>
        </p:nvSpPr>
        <p:spPr>
          <a:xfrm>
            <a:off x="4306416" y="3535039"/>
            <a:ext cx="994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cs typeface="CMU Sans Serif" panose="02000603000000000000" pitchFamily="2" charset="0"/>
              </a:rPr>
              <a:t>counter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/>
              <p:nvPr/>
            </p:nvSpPr>
            <p:spPr>
              <a:xfrm>
                <a:off x="281272" y="2284942"/>
                <a:ext cx="3519023" cy="1189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隶书" panose="020105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                        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cos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72" y="2284942"/>
                <a:ext cx="3519023" cy="1189813"/>
              </a:xfrm>
              <a:prstGeom prst="rect">
                <a:avLst/>
              </a:prstGeom>
              <a:blipFill>
                <a:blip r:embed="rId3"/>
                <a:stretch>
                  <a:fillRect r="-13172" b="-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BAECA6DB-FA4D-AA4B-BC35-00EE405FE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62" y="4124140"/>
            <a:ext cx="3981268" cy="259742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0D7CEDA9-CAE0-8B4C-BA84-01AEB67D51C9}"/>
              </a:ext>
            </a:extLst>
          </p:cNvPr>
          <p:cNvGrpSpPr/>
          <p:nvPr/>
        </p:nvGrpSpPr>
        <p:grpSpPr>
          <a:xfrm>
            <a:off x="4247882" y="4018082"/>
            <a:ext cx="3734072" cy="2822431"/>
            <a:chOff x="4247882" y="4018082"/>
            <a:chExt cx="3734072" cy="2822431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68A96826-6EDF-47E4-B625-5AFF99B69F8E}"/>
                </a:ext>
              </a:extLst>
            </p:cNvPr>
            <p:cNvGrpSpPr/>
            <p:nvPr/>
          </p:nvGrpSpPr>
          <p:grpSpPr>
            <a:xfrm>
              <a:off x="4247882" y="4124140"/>
              <a:ext cx="3734072" cy="2716373"/>
              <a:chOff x="3637134" y="2247234"/>
              <a:chExt cx="4250894" cy="3609975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3B8F62D-AC06-4740-A8AB-0213C3D5C4BA}"/>
                  </a:ext>
                </a:extLst>
              </p:cNvPr>
              <p:cNvGrpSpPr/>
              <p:nvPr/>
            </p:nvGrpSpPr>
            <p:grpSpPr>
              <a:xfrm>
                <a:off x="3637134" y="2247234"/>
                <a:ext cx="4250894" cy="3609975"/>
                <a:chOff x="3637134" y="2247234"/>
                <a:chExt cx="4250894" cy="3609975"/>
              </a:xfrm>
            </p:grpSpPr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278D887A-C5BD-45C9-8468-7EFEDDB2BE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7517"/>
                <a:stretch>
                  <a:fillRect/>
                </a:stretch>
              </p:blipFill>
              <p:spPr>
                <a:xfrm>
                  <a:off x="3637134" y="2247234"/>
                  <a:ext cx="4250894" cy="360997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文本框 61">
                      <a:extLst>
                        <a:ext uri="{FF2B5EF4-FFF2-40B4-BE49-F238E27FC236}">
                          <a16:creationId xmlns:a16="http://schemas.microsoft.com/office/drawing/2014/main" id="{C4353ADC-8FA8-4FFC-8B17-FD7C814E0E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074569" y="2453149"/>
                      <a:ext cx="40075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  <m:t>|</m:t>
                            </m:r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  <m:t>0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  <m:t>⟩</m:t>
                            </m:r>
                          </m:oMath>
                        </m:oMathPara>
                      </a14:m>
                      <a:endParaRPr lang="zh-CN" altLang="en-US" dirty="0">
                        <a:latin typeface="隶书" panose="02010509060101010101" pitchFamily="49" charset="-122"/>
                        <a:ea typeface="隶书" panose="02010509060101010101" pitchFamily="49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5" name="文本框 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74569" y="2453149"/>
                      <a:ext cx="400751" cy="276999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l="-12121" r="-13636" b="-4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  <a:endParaRPr lang="zh-CN" altLang="en-US">
                        <a:noFill/>
                      </a:endParaRP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1E0B7C3-E0B3-46C1-8A0B-3C510021992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93939" y="4653311"/>
                      <a:ext cx="1068279" cy="368123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𝜋</m:t>
                          </m:r>
                        </m:oMath>
                      </a14:m>
                      <a:r>
                        <a:rPr lang="zh-CN" altLang="en-US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脉冲</a:t>
                      </a:r>
                    </a:p>
                  </p:txBody>
                </p:sp>
              </mc:Choice>
              <mc:Fallback xmlns="">
                <p:sp>
                  <p:nvSpPr>
                    <p:cNvPr id="63" name="文本框 62">
                      <a:extLst>
                        <a:ext uri="{FF2B5EF4-FFF2-40B4-BE49-F238E27FC236}">
                          <a16:creationId xmlns:a16="http://schemas.microsoft.com/office/drawing/2014/main" id="{D1E0B7C3-E0B3-46C1-8A0B-3C510021992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93939" y="4653311"/>
                      <a:ext cx="1068279" cy="368123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299" t="-33333" r="-13636" b="-46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文本框 63">
                      <a:extLst>
                        <a:ext uri="{FF2B5EF4-FFF2-40B4-BE49-F238E27FC236}">
                          <a16:creationId xmlns:a16="http://schemas.microsoft.com/office/drawing/2014/main" id="{0509B909-5D53-42B5-9A55-7C9BEECCB4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26538" y="2376689"/>
                      <a:ext cx="1533110" cy="6307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⟩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+|1⟩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 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den>
                          </m:f>
                        </m:oMath>
                      </a14:m>
                      <a:r>
                        <a:rPr lang="zh-CN" altLang="en-US" sz="2000" dirty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脉冲</a:t>
                      </a:r>
                    </a:p>
                  </p:txBody>
                </p:sp>
              </mc:Choice>
              <mc:Fallback xmlns="">
                <p:sp>
                  <p:nvSpPr>
                    <p:cNvPr id="64" name="文本框 63">
                      <a:extLst>
                        <a:ext uri="{FF2B5EF4-FFF2-40B4-BE49-F238E27FC236}">
                          <a16:creationId xmlns:a16="http://schemas.microsoft.com/office/drawing/2014/main" id="{0509B909-5D53-42B5-9A55-7C9BEECCB4C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26538" y="2376689"/>
                      <a:ext cx="1533110" cy="63075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455" t="-3896" r="-10455" b="-103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0" name="直接箭头连接符 59">
                <a:extLst>
                  <a:ext uri="{FF2B5EF4-FFF2-40B4-BE49-F238E27FC236}">
                    <a16:creationId xmlns:a16="http://schemas.microsoft.com/office/drawing/2014/main" id="{528264F9-4D05-43DB-A1E0-75F96E60A798}"/>
                  </a:ext>
                </a:extLst>
              </p:cNvPr>
              <p:cNvCxnSpPr/>
              <p:nvPr/>
            </p:nvCxnSpPr>
            <p:spPr>
              <a:xfrm flipH="1">
                <a:off x="4292826" y="2900079"/>
                <a:ext cx="1720428" cy="1027188"/>
              </a:xfrm>
              <a:prstGeom prst="straightConnector1">
                <a:avLst/>
              </a:prstGeom>
              <a:ln w="38100">
                <a:prstDash val="dash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7B7641F-00B5-BD40-9245-C5DB3953A698}"/>
                </a:ext>
              </a:extLst>
            </p:cNvPr>
            <p:cNvSpPr/>
            <p:nvPr/>
          </p:nvSpPr>
          <p:spPr>
            <a:xfrm>
              <a:off x="4686762" y="5308613"/>
              <a:ext cx="152083" cy="147807"/>
            </a:xfrm>
            <a:prstGeom prst="ellipse">
              <a:avLst/>
            </a:prstGeom>
            <a:solidFill>
              <a:srgbClr val="F686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C8DFD1A7-0EFC-E441-AE84-155F81A9F061}"/>
                </a:ext>
              </a:extLst>
            </p:cNvPr>
            <p:cNvSpPr/>
            <p:nvPr/>
          </p:nvSpPr>
          <p:spPr>
            <a:xfrm>
              <a:off x="4869142" y="5970674"/>
              <a:ext cx="152083" cy="147807"/>
            </a:xfrm>
            <a:prstGeom prst="ellipse">
              <a:avLst/>
            </a:prstGeom>
            <a:solidFill>
              <a:srgbClr val="F686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307BDEB2-9F0F-9E4E-870D-0EE39ADB5590}"/>
                </a:ext>
              </a:extLst>
            </p:cNvPr>
            <p:cNvSpPr/>
            <p:nvPr/>
          </p:nvSpPr>
          <p:spPr>
            <a:xfrm>
              <a:off x="5201422" y="4609070"/>
              <a:ext cx="152083" cy="147807"/>
            </a:xfrm>
            <a:prstGeom prst="ellipse">
              <a:avLst/>
            </a:prstGeom>
            <a:solidFill>
              <a:srgbClr val="F686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B67DE16-7A8E-E043-8436-C9D0C539B1F9}"/>
                    </a:ext>
                  </a:extLst>
                </p:cNvPr>
                <p:cNvSpPr txBox="1"/>
                <p:nvPr/>
              </p:nvSpPr>
              <p:spPr>
                <a:xfrm>
                  <a:off x="5020597" y="4018082"/>
                  <a:ext cx="703719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  <a:ea typeface="隶书" panose="02010509060101010101" pitchFamily="49" charset="-122"/>
                              </a:rPr>
                              <m:t>0</m:t>
                            </m:r>
                          </m:e>
                        </m:d>
                      </m:oMath>
                    </m:oMathPara>
                  </a14:m>
                  <a:endParaRPr lang="en-US" altLang="zh-CN" b="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  <a:p>
                  <a:r>
                    <a:rPr lang="en-US" altLang="zh-CN" dirty="0">
                      <a:latin typeface="Times New Roman" panose="02020603050405020304" pitchFamily="18" charset="0"/>
                      <a:ea typeface="隶书" panose="02010509060101010101" pitchFamily="49" charset="-122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>
                      <a:latin typeface="Symbol" pitchFamily="2" charset="2"/>
                      <a:ea typeface="隶书" panose="02010509060101010101" pitchFamily="49" charset="-122"/>
                      <a:cs typeface="Times New Roman" panose="02020603050405020304" pitchFamily="18" charset="0"/>
                    </a:rPr>
                    <a:t>p</a:t>
                  </a:r>
                  <a:r>
                    <a:rPr lang="zh-CN" altLang="en-US" dirty="0">
                      <a:latin typeface="Times New Roman" panose="02020603050405020304" pitchFamily="18" charset="0"/>
                      <a:ea typeface="隶书" panose="02010509060101010101" pitchFamily="49" charset="-122"/>
                      <a:cs typeface="Times New Roman" panose="02020603050405020304" pitchFamily="18" charset="0"/>
                    </a:rPr>
                    <a:t>脉冲</a:t>
                  </a:r>
                </a:p>
              </p:txBody>
            </p:sp>
          </mc:Choice>
          <mc:Fallback xmlns=""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EB67DE16-7A8E-E043-8436-C9D0C539B1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0597" y="4018082"/>
                  <a:ext cx="703719" cy="553998"/>
                </a:xfrm>
                <a:prstGeom prst="rect">
                  <a:avLst/>
                </a:prstGeom>
                <a:blipFill>
                  <a:blip r:embed="rId9"/>
                  <a:stretch>
                    <a:fillRect l="-17544" r="-17544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54281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量子控制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拉比振荡 </a:t>
            </a:r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(Rabi oscillation)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rabi">
            <a:hlinkClick r:id="" action="ppaction://media"/>
            <a:extLst>
              <a:ext uri="{FF2B5EF4-FFF2-40B4-BE49-F238E27FC236}">
                <a16:creationId xmlns:a16="http://schemas.microsoft.com/office/drawing/2014/main" id="{E27F2122-0F9E-49B1-B472-216352F02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16007" y="1369270"/>
            <a:ext cx="9759810" cy="54898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FBEE2F9-1FD3-4D4C-ACA0-50E4A5EEED20}"/>
              </a:ext>
            </a:extLst>
          </p:cNvPr>
          <p:cNvSpPr/>
          <p:nvPr/>
        </p:nvSpPr>
        <p:spPr>
          <a:xfrm>
            <a:off x="4916279" y="6481802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http://toutestquantique.fr/en/superposition/</a:t>
            </a:r>
          </a:p>
        </p:txBody>
      </p:sp>
    </p:spTree>
    <p:extLst>
      <p:ext uri="{BB962C8B-B14F-4D97-AF65-F5344CB8AC3E}">
        <p14:creationId xmlns:p14="http://schemas.microsoft.com/office/powerpoint/2010/main" val="83570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退相干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decoherence">
            <a:hlinkClick r:id="" action="ppaction://media"/>
            <a:extLst>
              <a:ext uri="{FF2B5EF4-FFF2-40B4-BE49-F238E27FC236}">
                <a16:creationId xmlns:a16="http://schemas.microsoft.com/office/drawing/2014/main" id="{3757402B-8829-4950-987E-ABF826BCBD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16007" y="1369272"/>
            <a:ext cx="9759810" cy="5489893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5BAC491F-26FB-4409-A0B5-D380125B5245}"/>
              </a:ext>
            </a:extLst>
          </p:cNvPr>
          <p:cNvSpPr/>
          <p:nvPr/>
        </p:nvSpPr>
        <p:spPr>
          <a:xfrm>
            <a:off x="4916279" y="6481802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http://toutestquantique.fr/en/superposition/</a:t>
            </a:r>
          </a:p>
        </p:txBody>
      </p:sp>
    </p:spTree>
    <p:extLst>
      <p:ext uri="{BB962C8B-B14F-4D97-AF65-F5344CB8AC3E}">
        <p14:creationId xmlns:p14="http://schemas.microsoft.com/office/powerpoint/2010/main" val="113651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8B4DFC3-367B-46D2-BFC7-300905EF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320"/>
            <a:ext cx="7886700" cy="576345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由拉比震荡实验确定 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</a:t>
            </a:r>
            <a:r>
              <a:rPr lang="en-US" altLang="zh-CN" sz="2200" dirty="0">
                <a:latin typeface="Symbol" panose="05050102010706020507" pitchFamily="18" charset="2"/>
                <a:ea typeface="楷体" panose="02010609060101010101" pitchFamily="49" charset="-122"/>
              </a:rPr>
              <a:t>/2, 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en-US" altLang="zh-CN" sz="2200" dirty="0">
                <a:latin typeface="Symbol" panose="05050102010706020507" pitchFamily="18" charset="2"/>
                <a:ea typeface="楷体" panose="02010609060101010101" pitchFamily="49" charset="-122"/>
              </a:rPr>
              <a:t>, 2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脉冲长度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EA0043-7808-4413-A7B5-A2B538B7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FA908F-72DB-454B-BE28-C71B2584E3AC}"/>
              </a:ext>
            </a:extLst>
          </p:cNvPr>
          <p:cNvSpPr txBox="1"/>
          <p:nvPr/>
        </p:nvSpPr>
        <p:spPr>
          <a:xfrm>
            <a:off x="7674224" y="53181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 Zurek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589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8B4DFC3-367B-46D2-BFC7-300905EF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320"/>
            <a:ext cx="7886700" cy="576345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由拉比震荡实验确定 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</a:t>
            </a:r>
            <a:r>
              <a:rPr lang="en-US" altLang="zh-CN" sz="2200" dirty="0">
                <a:latin typeface="Symbol" panose="05050102010706020507" pitchFamily="18" charset="2"/>
                <a:ea typeface="楷体" panose="02010609060101010101" pitchFamily="49" charset="-122"/>
              </a:rPr>
              <a:t>/2, 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en-US" altLang="zh-CN" sz="2200" dirty="0">
                <a:latin typeface="Symbol" panose="05050102010706020507" pitchFamily="18" charset="2"/>
                <a:ea typeface="楷体" panose="02010609060101010101" pitchFamily="49" charset="-122"/>
              </a:rPr>
              <a:t>, 2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脉冲长度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EA0043-7808-4413-A7B5-A2B538B7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FA908F-72DB-454B-BE28-C71B2584E3AC}"/>
              </a:ext>
            </a:extLst>
          </p:cNvPr>
          <p:cNvSpPr txBox="1"/>
          <p:nvPr/>
        </p:nvSpPr>
        <p:spPr>
          <a:xfrm>
            <a:off x="7674224" y="53181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 Zurek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下弧形箭头 5">
            <a:extLst>
              <a:ext uri="{FF2B5EF4-FFF2-40B4-BE49-F238E27FC236}">
                <a16:creationId xmlns:a16="http://schemas.microsoft.com/office/drawing/2014/main" id="{6797821C-DF4C-6D41-933C-0931808AB141}"/>
              </a:ext>
            </a:extLst>
          </p:cNvPr>
          <p:cNvSpPr/>
          <p:nvPr/>
        </p:nvSpPr>
        <p:spPr>
          <a:xfrm rot="890631">
            <a:off x="2300669" y="4893461"/>
            <a:ext cx="2199902" cy="952874"/>
          </a:xfrm>
          <a:prstGeom prst="curvedDownArrow">
            <a:avLst>
              <a:gd name="adj1" fmla="val 43831"/>
              <a:gd name="adj2" fmla="val 84677"/>
              <a:gd name="adj3" fmla="val 449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A2FA5F-CDD8-5446-A933-9C518472960F}"/>
              </a:ext>
            </a:extLst>
          </p:cNvPr>
          <p:cNvSpPr txBox="1"/>
          <p:nvPr/>
        </p:nvSpPr>
        <p:spPr>
          <a:xfrm>
            <a:off x="4227226" y="5078308"/>
            <a:ext cx="341632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退相干，与环境耦合</a:t>
            </a:r>
          </a:p>
        </p:txBody>
      </p:sp>
    </p:spTree>
    <p:extLst>
      <p:ext uri="{BB962C8B-B14F-4D97-AF65-F5344CB8AC3E}">
        <p14:creationId xmlns:p14="http://schemas.microsoft.com/office/powerpoint/2010/main" val="3525274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8B4DFC3-367B-46D2-BFC7-300905EF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320"/>
            <a:ext cx="7886700" cy="576345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由拉比震荡实验确定 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</a:t>
            </a:r>
            <a:r>
              <a:rPr lang="en-US" altLang="zh-CN" sz="2200" dirty="0">
                <a:latin typeface="Symbol" panose="05050102010706020507" pitchFamily="18" charset="2"/>
                <a:ea typeface="楷体" panose="02010609060101010101" pitchFamily="49" charset="-122"/>
              </a:rPr>
              <a:t>/2, 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en-US" altLang="zh-CN" sz="2200" dirty="0">
                <a:latin typeface="Symbol" panose="05050102010706020507" pitchFamily="18" charset="2"/>
                <a:ea typeface="楷体" panose="02010609060101010101" pitchFamily="49" charset="-122"/>
              </a:rPr>
              <a:t>, 2</a:t>
            </a:r>
            <a:r>
              <a:rPr lang="en-US" altLang="zh-CN" sz="22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zh-CN" altLang="en-US" sz="2200" dirty="0">
                <a:latin typeface="楷体" panose="02010609060101010101" pitchFamily="49" charset="-122"/>
                <a:ea typeface="楷体" panose="02010609060101010101" pitchFamily="49" charset="-122"/>
              </a:rPr>
              <a:t>脉冲长度</a:t>
            </a:r>
            <a:endParaRPr lang="en-US" altLang="zh-CN" sz="2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EA0043-7808-4413-A7B5-A2B538B72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9FA908F-72DB-454B-BE28-C71B2584E3AC}"/>
              </a:ext>
            </a:extLst>
          </p:cNvPr>
          <p:cNvSpPr txBox="1"/>
          <p:nvPr/>
        </p:nvSpPr>
        <p:spPr>
          <a:xfrm>
            <a:off x="7674224" y="53181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from Zurek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下弧形箭头 5">
            <a:extLst>
              <a:ext uri="{FF2B5EF4-FFF2-40B4-BE49-F238E27FC236}">
                <a16:creationId xmlns:a16="http://schemas.microsoft.com/office/drawing/2014/main" id="{6797821C-DF4C-6D41-933C-0931808AB141}"/>
              </a:ext>
            </a:extLst>
          </p:cNvPr>
          <p:cNvSpPr/>
          <p:nvPr/>
        </p:nvSpPr>
        <p:spPr>
          <a:xfrm rot="890631">
            <a:off x="2300669" y="4893461"/>
            <a:ext cx="2199902" cy="952874"/>
          </a:xfrm>
          <a:prstGeom prst="curvedDownArrow">
            <a:avLst>
              <a:gd name="adj1" fmla="val 43831"/>
              <a:gd name="adj2" fmla="val 84677"/>
              <a:gd name="adj3" fmla="val 4496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A2FA5F-CDD8-5446-A933-9C518472960F}"/>
              </a:ext>
            </a:extLst>
          </p:cNvPr>
          <p:cNvSpPr txBox="1"/>
          <p:nvPr/>
        </p:nvSpPr>
        <p:spPr>
          <a:xfrm>
            <a:off x="4227226" y="5078308"/>
            <a:ext cx="341632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退相干，与环境耦合</a:t>
            </a:r>
          </a:p>
        </p:txBody>
      </p:sp>
      <p:sp>
        <p:nvSpPr>
          <p:cNvPr id="10" name="下弧形箭头 9">
            <a:extLst>
              <a:ext uri="{FF2B5EF4-FFF2-40B4-BE49-F238E27FC236}">
                <a16:creationId xmlns:a16="http://schemas.microsoft.com/office/drawing/2014/main" id="{CDB94D29-847D-2842-A02E-0D76B13569A4}"/>
              </a:ext>
            </a:extLst>
          </p:cNvPr>
          <p:cNvSpPr/>
          <p:nvPr/>
        </p:nvSpPr>
        <p:spPr>
          <a:xfrm rot="550666" flipH="1">
            <a:off x="3934439" y="3507307"/>
            <a:ext cx="2175425" cy="952874"/>
          </a:xfrm>
          <a:prstGeom prst="curvedDownArrow">
            <a:avLst>
              <a:gd name="adj1" fmla="val 43831"/>
              <a:gd name="adj2" fmla="val 84677"/>
              <a:gd name="adj3" fmla="val 44961"/>
            </a:avLst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FA61346-463C-4A46-830E-1EB2BC689DBC}"/>
              </a:ext>
            </a:extLst>
          </p:cNvPr>
          <p:cNvSpPr txBox="1"/>
          <p:nvPr/>
        </p:nvSpPr>
        <p:spPr>
          <a:xfrm>
            <a:off x="2985541" y="2816698"/>
            <a:ext cx="233910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rgbClr val="0000FF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与环境去耦合</a:t>
            </a:r>
          </a:p>
        </p:txBody>
      </p:sp>
    </p:spTree>
    <p:extLst>
      <p:ext uri="{BB962C8B-B14F-4D97-AF65-F5344CB8AC3E}">
        <p14:creationId xmlns:p14="http://schemas.microsoft.com/office/powerpoint/2010/main" val="448706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6" name="Text Box 41">
            <a:extLst>
              <a:ext uri="{FF2B5EF4-FFF2-40B4-BE49-F238E27FC236}">
                <a16:creationId xmlns:a16="http://schemas.microsoft.com/office/drawing/2014/main" id="{7C1CD55B-D6EC-B647-BD6C-08F0318BC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057400" cy="5238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tIns="0" bIns="91440">
            <a:spAutoFit/>
          </a:bodyPr>
          <a:lstStyle/>
          <a:p>
            <a:pPr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ea typeface="宋体" charset="-122"/>
              </a:rPr>
              <a:t>Hahn echo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238093-D3AA-224A-AB84-B89B57852966}"/>
                  </a:ext>
                </a:extLst>
              </p:cNvPr>
              <p:cNvSpPr/>
              <p:nvPr/>
            </p:nvSpPr>
            <p:spPr>
              <a:xfrm>
                <a:off x="1028700" y="2082717"/>
                <a:ext cx="3786064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|1⟩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238093-D3AA-224A-AB84-B89B57852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2082717"/>
                <a:ext cx="3786064" cy="855299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Picture 2" descr="https://upload.wikimedia.org/wikipedia/commons/thumb/6/6b/Bloch_sphere.svg/220px-Bloch_sphere.svg.png">
            <a:extLst>
              <a:ext uri="{FF2B5EF4-FFF2-40B4-BE49-F238E27FC236}">
                <a16:creationId xmlns:a16="http://schemas.microsoft.com/office/drawing/2014/main" id="{DE214686-03C2-D045-B8AC-558F28EB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03" y="1319737"/>
            <a:ext cx="2238793" cy="23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Oval 73">
            <a:extLst>
              <a:ext uri="{FF2B5EF4-FFF2-40B4-BE49-F238E27FC236}">
                <a16:creationId xmlns:a16="http://schemas.microsoft.com/office/drawing/2014/main" id="{81CA8FEB-5163-C24B-93EF-4E4636FD8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131763"/>
            <a:ext cx="2019300" cy="202088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ysClr val="windowText" lastClr="000000"/>
              </a:solidFill>
            </a:endParaRPr>
          </a:p>
        </p:txBody>
      </p: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96CD3EBE-E98F-F34D-BCAA-122CE51FBCE1}"/>
              </a:ext>
            </a:extLst>
          </p:cNvPr>
          <p:cNvGrpSpPr>
            <a:grpSpLocks/>
          </p:cNvGrpSpPr>
          <p:nvPr/>
        </p:nvGrpSpPr>
        <p:grpSpPr bwMode="auto">
          <a:xfrm>
            <a:off x="5770564" y="4386407"/>
            <a:ext cx="2019300" cy="2020886"/>
            <a:chOff x="912" y="1200"/>
            <a:chExt cx="864" cy="864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3DAA077C-876C-2842-BE09-C235036B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Line 56">
              <a:extLst>
                <a:ext uri="{FF2B5EF4-FFF2-40B4-BE49-F238E27FC236}">
                  <a16:creationId xmlns:a16="http://schemas.microsoft.com/office/drawing/2014/main" id="{BD5AB824-8720-BE41-8A8F-1F4DB3B64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54" name="Straight Arrow Connector 99">
            <a:extLst>
              <a:ext uri="{FF2B5EF4-FFF2-40B4-BE49-F238E27FC236}">
                <a16:creationId xmlns:a16="http://schemas.microsoft.com/office/drawing/2014/main" id="{0F7DE71C-E61F-364C-A6FE-B0802B2BAA7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275265" y="6388768"/>
            <a:ext cx="457200" cy="3175"/>
          </a:xfrm>
          <a:prstGeom prst="straightConnector1">
            <a:avLst/>
          </a:prstGeom>
          <a:noFill/>
          <a:ln w="19050" algn="ctr">
            <a:solidFill>
              <a:srgbClr val="800000"/>
            </a:solidFill>
            <a:round/>
            <a:headEnd/>
            <a:tailEnd type="arrow" w="med" len="med"/>
          </a:ln>
        </p:spPr>
      </p:cxnSp>
      <p:cxnSp>
        <p:nvCxnSpPr>
          <p:cNvPr id="155" name="Straight Arrow Connector 102">
            <a:extLst>
              <a:ext uri="{FF2B5EF4-FFF2-40B4-BE49-F238E27FC236}">
                <a16:creationId xmlns:a16="http://schemas.microsoft.com/office/drawing/2014/main" id="{C15AEEC9-8A98-8D48-8FFD-2B83BEC361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3864" y="6617368"/>
            <a:ext cx="533400" cy="1588"/>
          </a:xfrm>
          <a:prstGeom prst="straightConnector1">
            <a:avLst/>
          </a:prstGeom>
          <a:noFill/>
          <a:ln w="19050" algn="ctr">
            <a:solidFill>
              <a:srgbClr val="800000"/>
            </a:solidFill>
            <a:round/>
            <a:headEnd/>
            <a:tailEnd type="arrow" w="med" len="med"/>
          </a:ln>
        </p:spPr>
      </p:cxnSp>
      <p:sp>
        <p:nvSpPr>
          <p:cNvPr id="156" name="TextBox 103">
            <a:extLst>
              <a:ext uri="{FF2B5EF4-FFF2-40B4-BE49-F238E27FC236}">
                <a16:creationId xmlns:a16="http://schemas.microsoft.com/office/drawing/2014/main" id="{1DDF6FC6-AF9D-954D-A154-AFFF78729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4" y="6337968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/>
              <a:t>x</a:t>
            </a:r>
            <a:endParaRPr lang="zh-CN" altLang="en-US"/>
          </a:p>
        </p:txBody>
      </p:sp>
      <p:sp>
        <p:nvSpPr>
          <p:cNvPr id="157" name="TextBox 104">
            <a:extLst>
              <a:ext uri="{FF2B5EF4-FFF2-40B4-BE49-F238E27FC236}">
                <a16:creationId xmlns:a16="http://schemas.microsoft.com/office/drawing/2014/main" id="{7B6DD3C4-AFAE-A24E-950C-882D1840D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4" y="6155405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/>
              <a:t>y</a:t>
            </a:r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31A56D8-F81E-A142-965F-46A57F0856A9}"/>
              </a:ext>
            </a:extLst>
          </p:cNvPr>
          <p:cNvSpPr txBox="1"/>
          <p:nvPr/>
        </p:nvSpPr>
        <p:spPr>
          <a:xfrm>
            <a:off x="850232" y="1142206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自旋回波挽救量子相干</a:t>
            </a:r>
          </a:p>
        </p:txBody>
      </p:sp>
    </p:spTree>
    <p:extLst>
      <p:ext uri="{BB962C8B-B14F-4D97-AF65-F5344CB8AC3E}">
        <p14:creationId xmlns:p14="http://schemas.microsoft.com/office/powerpoint/2010/main" val="1758027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8386" name="Picture 2" descr="enia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225" y="0"/>
            <a:ext cx="5562600" cy="6858000"/>
          </a:xfrm>
          <a:prstGeom prst="rect">
            <a:avLst/>
          </a:prstGeom>
          <a:noFill/>
        </p:spPr>
      </p:pic>
      <p:sp>
        <p:nvSpPr>
          <p:cNvPr id="1808387" name="Text Box 3"/>
          <p:cNvSpPr txBox="1">
            <a:spLocks noChangeArrowheads="1"/>
          </p:cNvSpPr>
          <p:nvPr/>
        </p:nvSpPr>
        <p:spPr bwMode="auto">
          <a:xfrm>
            <a:off x="7445989" y="2636838"/>
            <a:ext cx="98937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8F8F8"/>
                </a:solidFill>
                <a:latin typeface="+mj-lt"/>
              </a:rPr>
              <a:t>ENIAC</a:t>
            </a:r>
          </a:p>
          <a:p>
            <a:pPr algn="ctr"/>
            <a:r>
              <a:rPr lang="en-US" sz="2400" dirty="0">
                <a:solidFill>
                  <a:srgbClr val="F8F8F8"/>
                </a:solidFill>
                <a:latin typeface="+mj-lt"/>
              </a:rPr>
              <a:t>(1946)</a:t>
            </a:r>
          </a:p>
        </p:txBody>
      </p:sp>
      <p:pic>
        <p:nvPicPr>
          <p:cNvPr id="1808388" name="Picture 4" descr="474_vacuum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2000" y="3813175"/>
            <a:ext cx="1543050" cy="2435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6" name="Text Box 41">
            <a:extLst>
              <a:ext uri="{FF2B5EF4-FFF2-40B4-BE49-F238E27FC236}">
                <a16:creationId xmlns:a16="http://schemas.microsoft.com/office/drawing/2014/main" id="{7C1CD55B-D6EC-B647-BD6C-08F0318BC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057400" cy="5238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tIns="0" bIns="91440">
            <a:spAutoFit/>
          </a:bodyPr>
          <a:lstStyle/>
          <a:p>
            <a:pPr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ea typeface="宋体" charset="-122"/>
              </a:rPr>
              <a:t>Hahn echo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238093-D3AA-224A-AB84-B89B57852966}"/>
                  </a:ext>
                </a:extLst>
              </p:cNvPr>
              <p:cNvSpPr/>
              <p:nvPr/>
            </p:nvSpPr>
            <p:spPr>
              <a:xfrm>
                <a:off x="1028699" y="2082717"/>
                <a:ext cx="4473577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|1⟩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09238093-D3AA-224A-AB84-B89B57852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9" y="2082717"/>
                <a:ext cx="4473577" cy="855299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0" name="Picture 2" descr="https://upload.wikimedia.org/wikipedia/commons/thumb/6/6b/Bloch_sphere.svg/220px-Bloch_sphere.svg.png">
            <a:extLst>
              <a:ext uri="{FF2B5EF4-FFF2-40B4-BE49-F238E27FC236}">
                <a16:creationId xmlns:a16="http://schemas.microsoft.com/office/drawing/2014/main" id="{DE214686-03C2-D045-B8AC-558F28EB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03" y="1319737"/>
            <a:ext cx="2238793" cy="23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Oval 73">
            <a:extLst>
              <a:ext uri="{FF2B5EF4-FFF2-40B4-BE49-F238E27FC236}">
                <a16:creationId xmlns:a16="http://schemas.microsoft.com/office/drawing/2014/main" id="{81CA8FEB-5163-C24B-93EF-4E4636FD8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131763"/>
            <a:ext cx="2019300" cy="202088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ysClr val="windowText" lastClr="000000"/>
              </a:solidFill>
            </a:endParaRPr>
          </a:p>
        </p:txBody>
      </p: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96CD3EBE-E98F-F34D-BCAA-122CE51FBCE1}"/>
              </a:ext>
            </a:extLst>
          </p:cNvPr>
          <p:cNvGrpSpPr>
            <a:grpSpLocks/>
          </p:cNvGrpSpPr>
          <p:nvPr/>
        </p:nvGrpSpPr>
        <p:grpSpPr bwMode="auto">
          <a:xfrm>
            <a:off x="5770564" y="4386407"/>
            <a:ext cx="2019300" cy="2020886"/>
            <a:chOff x="912" y="1200"/>
            <a:chExt cx="864" cy="864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3DAA077C-876C-2842-BE09-C235036B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Line 56">
              <a:extLst>
                <a:ext uri="{FF2B5EF4-FFF2-40B4-BE49-F238E27FC236}">
                  <a16:creationId xmlns:a16="http://schemas.microsoft.com/office/drawing/2014/main" id="{BD5AB824-8720-BE41-8A8F-1F4DB3B64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54" name="Straight Arrow Connector 99">
            <a:extLst>
              <a:ext uri="{FF2B5EF4-FFF2-40B4-BE49-F238E27FC236}">
                <a16:creationId xmlns:a16="http://schemas.microsoft.com/office/drawing/2014/main" id="{0F7DE71C-E61F-364C-A6FE-B0802B2BAA7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275265" y="6388768"/>
            <a:ext cx="457200" cy="3175"/>
          </a:xfrm>
          <a:prstGeom prst="straightConnector1">
            <a:avLst/>
          </a:prstGeom>
          <a:noFill/>
          <a:ln w="19050" algn="ctr">
            <a:solidFill>
              <a:srgbClr val="800000"/>
            </a:solidFill>
            <a:round/>
            <a:headEnd/>
            <a:tailEnd type="arrow" w="med" len="med"/>
          </a:ln>
        </p:spPr>
      </p:cxnSp>
      <p:cxnSp>
        <p:nvCxnSpPr>
          <p:cNvPr id="155" name="Straight Arrow Connector 102">
            <a:extLst>
              <a:ext uri="{FF2B5EF4-FFF2-40B4-BE49-F238E27FC236}">
                <a16:creationId xmlns:a16="http://schemas.microsoft.com/office/drawing/2014/main" id="{C15AEEC9-8A98-8D48-8FFD-2B83BEC361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3864" y="6617368"/>
            <a:ext cx="533400" cy="1588"/>
          </a:xfrm>
          <a:prstGeom prst="straightConnector1">
            <a:avLst/>
          </a:prstGeom>
          <a:noFill/>
          <a:ln w="19050" algn="ctr">
            <a:solidFill>
              <a:srgbClr val="800000"/>
            </a:solidFill>
            <a:round/>
            <a:headEnd/>
            <a:tailEnd type="arrow" w="med" len="med"/>
          </a:ln>
        </p:spPr>
      </p:cxnSp>
      <p:sp>
        <p:nvSpPr>
          <p:cNvPr id="156" name="TextBox 103">
            <a:extLst>
              <a:ext uri="{FF2B5EF4-FFF2-40B4-BE49-F238E27FC236}">
                <a16:creationId xmlns:a16="http://schemas.microsoft.com/office/drawing/2014/main" id="{1DDF6FC6-AF9D-954D-A154-AFFF78729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4" y="6337968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/>
              <a:t>x</a:t>
            </a:r>
            <a:endParaRPr lang="zh-CN" altLang="en-US"/>
          </a:p>
        </p:txBody>
      </p:sp>
      <p:sp>
        <p:nvSpPr>
          <p:cNvPr id="157" name="TextBox 104">
            <a:extLst>
              <a:ext uri="{FF2B5EF4-FFF2-40B4-BE49-F238E27FC236}">
                <a16:creationId xmlns:a16="http://schemas.microsoft.com/office/drawing/2014/main" id="{7B6DD3C4-AFAE-A24E-950C-882D1840D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4" y="6155405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/>
              <a:t>y</a:t>
            </a:r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31A56D8-F81E-A142-965F-46A57F0856A9}"/>
              </a:ext>
            </a:extLst>
          </p:cNvPr>
          <p:cNvSpPr txBox="1"/>
          <p:nvPr/>
        </p:nvSpPr>
        <p:spPr>
          <a:xfrm>
            <a:off x="850232" y="1142206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自旋回波挽救量子相干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4228FDC-3598-5A41-B1D3-EEF1AF08EFB9}"/>
                  </a:ext>
                </a:extLst>
              </p:cNvPr>
              <p:cNvSpPr/>
              <p:nvPr/>
            </p:nvSpPr>
            <p:spPr>
              <a:xfrm>
                <a:off x="2349916" y="4711295"/>
                <a:ext cx="18311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m:rPr>
                        <m:sty m:val="p"/>
                      </m:rP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zh-CN" sz="2000" dirty="0"/>
                  <a:t>t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4228FDC-3598-5A41-B1D3-EEF1AF08E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16" y="4711295"/>
                <a:ext cx="1831142" cy="400110"/>
              </a:xfrm>
              <a:prstGeom prst="rect">
                <a:avLst/>
              </a:prstGeom>
              <a:blipFill>
                <a:blip r:embed="rId5"/>
                <a:stretch>
                  <a:fillRect t="-6250" r="-2069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9D9F994-A0E5-2147-8BE0-3F31FD3C6D5E}"/>
                  </a:ext>
                </a:extLst>
              </p:cNvPr>
              <p:cNvSpPr/>
              <p:nvPr/>
            </p:nvSpPr>
            <p:spPr>
              <a:xfrm>
                <a:off x="2210260" y="3429000"/>
                <a:ext cx="2742739" cy="677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begChr m:val="|"/>
                          <m:endChr m:val="⟩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9D9F994-A0E5-2147-8BE0-3F31FD3C6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260" y="3429000"/>
                <a:ext cx="2742739" cy="677558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0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6" name="Text Box 41">
            <a:extLst>
              <a:ext uri="{FF2B5EF4-FFF2-40B4-BE49-F238E27FC236}">
                <a16:creationId xmlns:a16="http://schemas.microsoft.com/office/drawing/2014/main" id="{7C1CD55B-D6EC-B647-BD6C-08F0318BC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057400" cy="5238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tIns="0" bIns="91440">
            <a:spAutoFit/>
          </a:bodyPr>
          <a:lstStyle/>
          <a:p>
            <a:pPr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ea typeface="宋体" charset="-122"/>
              </a:rPr>
              <a:t>Hahn echo</a:t>
            </a:r>
          </a:p>
        </p:txBody>
      </p:sp>
      <p:pic>
        <p:nvPicPr>
          <p:cNvPr id="100" name="Picture 2" descr="https://upload.wikimedia.org/wikipedia/commons/thumb/6/6b/Bloch_sphere.svg/220px-Bloch_sphere.svg.png">
            <a:extLst>
              <a:ext uri="{FF2B5EF4-FFF2-40B4-BE49-F238E27FC236}">
                <a16:creationId xmlns:a16="http://schemas.microsoft.com/office/drawing/2014/main" id="{DE214686-03C2-D045-B8AC-558F28EB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903" y="1319737"/>
            <a:ext cx="2238793" cy="23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6" name="Oval 73">
            <a:extLst>
              <a:ext uri="{FF2B5EF4-FFF2-40B4-BE49-F238E27FC236}">
                <a16:creationId xmlns:a16="http://schemas.microsoft.com/office/drawing/2014/main" id="{81CA8FEB-5163-C24B-93EF-4E4636FD8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2300" y="131763"/>
            <a:ext cx="2019300" cy="2020887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zh-CN" altLang="en-US" sz="1800" kern="0">
              <a:solidFill>
                <a:sysClr val="windowText" lastClr="000000"/>
              </a:solidFill>
            </a:endParaRPr>
          </a:p>
        </p:txBody>
      </p:sp>
      <p:grpSp>
        <p:nvGrpSpPr>
          <p:cNvPr id="151" name="Group 54">
            <a:extLst>
              <a:ext uri="{FF2B5EF4-FFF2-40B4-BE49-F238E27FC236}">
                <a16:creationId xmlns:a16="http://schemas.microsoft.com/office/drawing/2014/main" id="{96CD3EBE-E98F-F34D-BCAA-122CE51FBCE1}"/>
              </a:ext>
            </a:extLst>
          </p:cNvPr>
          <p:cNvGrpSpPr>
            <a:grpSpLocks/>
          </p:cNvGrpSpPr>
          <p:nvPr/>
        </p:nvGrpSpPr>
        <p:grpSpPr bwMode="auto">
          <a:xfrm>
            <a:off x="5770564" y="4386407"/>
            <a:ext cx="2019300" cy="2020886"/>
            <a:chOff x="912" y="1200"/>
            <a:chExt cx="864" cy="864"/>
          </a:xfrm>
        </p:grpSpPr>
        <p:sp>
          <p:nvSpPr>
            <p:cNvPr id="152" name="Oval 55">
              <a:extLst>
                <a:ext uri="{FF2B5EF4-FFF2-40B4-BE49-F238E27FC236}">
                  <a16:creationId xmlns:a16="http://schemas.microsoft.com/office/drawing/2014/main" id="{3DAA077C-876C-2842-BE09-C235036B3A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3" name="Line 56">
              <a:extLst>
                <a:ext uri="{FF2B5EF4-FFF2-40B4-BE49-F238E27FC236}">
                  <a16:creationId xmlns:a16="http://schemas.microsoft.com/office/drawing/2014/main" id="{BD5AB824-8720-BE41-8A8F-1F4DB3B64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154" name="Straight Arrow Connector 99">
            <a:extLst>
              <a:ext uri="{FF2B5EF4-FFF2-40B4-BE49-F238E27FC236}">
                <a16:creationId xmlns:a16="http://schemas.microsoft.com/office/drawing/2014/main" id="{0F7DE71C-E61F-364C-A6FE-B0802B2BAA75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5275265" y="6388768"/>
            <a:ext cx="457200" cy="3175"/>
          </a:xfrm>
          <a:prstGeom prst="straightConnector1">
            <a:avLst/>
          </a:prstGeom>
          <a:noFill/>
          <a:ln w="19050" algn="ctr">
            <a:solidFill>
              <a:srgbClr val="800000"/>
            </a:solidFill>
            <a:round/>
            <a:headEnd/>
            <a:tailEnd type="arrow" w="med" len="med"/>
          </a:ln>
        </p:spPr>
      </p:cxnSp>
      <p:cxnSp>
        <p:nvCxnSpPr>
          <p:cNvPr id="155" name="Straight Arrow Connector 102">
            <a:extLst>
              <a:ext uri="{FF2B5EF4-FFF2-40B4-BE49-F238E27FC236}">
                <a16:creationId xmlns:a16="http://schemas.microsoft.com/office/drawing/2014/main" id="{C15AEEC9-8A98-8D48-8FFD-2B83BEC361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3864" y="6617368"/>
            <a:ext cx="533400" cy="1588"/>
          </a:xfrm>
          <a:prstGeom prst="straightConnector1">
            <a:avLst/>
          </a:prstGeom>
          <a:noFill/>
          <a:ln w="19050" algn="ctr">
            <a:solidFill>
              <a:srgbClr val="800000"/>
            </a:solidFill>
            <a:round/>
            <a:headEnd/>
            <a:tailEnd type="arrow" w="med" len="med"/>
          </a:ln>
        </p:spPr>
      </p:cxnSp>
      <p:sp>
        <p:nvSpPr>
          <p:cNvPr id="156" name="TextBox 103">
            <a:extLst>
              <a:ext uri="{FF2B5EF4-FFF2-40B4-BE49-F238E27FC236}">
                <a16:creationId xmlns:a16="http://schemas.microsoft.com/office/drawing/2014/main" id="{1DDF6FC6-AF9D-954D-A154-AFFF78729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4" y="6337968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/>
              <a:t>x</a:t>
            </a:r>
            <a:endParaRPr lang="zh-CN" altLang="en-US"/>
          </a:p>
        </p:txBody>
      </p:sp>
      <p:sp>
        <p:nvSpPr>
          <p:cNvPr id="157" name="TextBox 104">
            <a:extLst>
              <a:ext uri="{FF2B5EF4-FFF2-40B4-BE49-F238E27FC236}">
                <a16:creationId xmlns:a16="http://schemas.microsoft.com/office/drawing/2014/main" id="{7B6DD3C4-AFAE-A24E-950C-882D1840D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864" y="6155405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/>
              <a:t>y</a:t>
            </a:r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31A56D8-F81E-A142-965F-46A57F0856A9}"/>
              </a:ext>
            </a:extLst>
          </p:cNvPr>
          <p:cNvSpPr txBox="1"/>
          <p:nvPr/>
        </p:nvSpPr>
        <p:spPr>
          <a:xfrm>
            <a:off x="850232" y="1142206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自旋回波挽救量子相干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E582EC-59A7-1341-8129-84B41834587B}"/>
              </a:ext>
            </a:extLst>
          </p:cNvPr>
          <p:cNvSpPr txBox="1"/>
          <p:nvPr/>
        </p:nvSpPr>
        <p:spPr>
          <a:xfrm>
            <a:off x="2994408" y="628827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EEAD147-8F55-D046-A1E3-9F2DED4A559D}"/>
                  </a:ext>
                </a:extLst>
              </p:cNvPr>
              <p:cNvSpPr/>
              <p:nvPr/>
            </p:nvSpPr>
            <p:spPr>
              <a:xfrm>
                <a:off x="1028699" y="2082717"/>
                <a:ext cx="4473577" cy="8552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d>
                            <m:dPr>
                              <m:begChr m:val="|"/>
                              <m:endChr m:val="⟩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  <m:func>
                        <m:func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>
                            <m:f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|1⟩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EEAD147-8F55-D046-A1E3-9F2DED4A5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99" y="2082717"/>
                <a:ext cx="4473577" cy="855299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A9DF4F0-67F9-9647-B1A1-51CA062A98EC}"/>
                  </a:ext>
                </a:extLst>
              </p:cNvPr>
              <p:cNvSpPr/>
              <p:nvPr/>
            </p:nvSpPr>
            <p:spPr>
              <a:xfrm>
                <a:off x="2349916" y="4711295"/>
                <a:ext cx="19516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/>
                  <a:t>t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A9DF4F0-67F9-9647-B1A1-51CA062A9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16" y="4711295"/>
                <a:ext cx="1951625" cy="400110"/>
              </a:xfrm>
              <a:prstGeom prst="rect">
                <a:avLst/>
              </a:prstGeom>
              <a:blipFill>
                <a:blip r:embed="rId5"/>
                <a:stretch>
                  <a:fillRect t="-6250" r="-19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5E534EC-56CE-6E4D-AF85-E0AA234D5E26}"/>
                  </a:ext>
                </a:extLst>
              </p:cNvPr>
              <p:cNvSpPr/>
              <p:nvPr/>
            </p:nvSpPr>
            <p:spPr>
              <a:xfrm>
                <a:off x="2349916" y="5111405"/>
                <a:ext cx="19516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t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5E534EC-56CE-6E4D-AF85-E0AA234D5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16" y="5111405"/>
                <a:ext cx="1951625" cy="400110"/>
              </a:xfrm>
              <a:prstGeom prst="rect">
                <a:avLst/>
              </a:prstGeom>
              <a:blipFill>
                <a:blip r:embed="rId6"/>
                <a:stretch>
                  <a:fillRect t="-6061" r="-1935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5144B62-E70A-0142-974D-EEADC68FDE35}"/>
                  </a:ext>
                </a:extLst>
              </p:cNvPr>
              <p:cNvSpPr/>
              <p:nvPr/>
            </p:nvSpPr>
            <p:spPr>
              <a:xfrm>
                <a:off x="2349916" y="5511515"/>
                <a:ext cx="19516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000" dirty="0"/>
                  <a:t>t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A5144B62-E70A-0142-974D-EEADC68FDE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16" y="5511515"/>
                <a:ext cx="1951625" cy="400110"/>
              </a:xfrm>
              <a:prstGeom prst="rect">
                <a:avLst/>
              </a:prstGeom>
              <a:blipFill>
                <a:blip r:embed="rId7"/>
                <a:stretch>
                  <a:fillRect t="-6250" r="-1935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966037E-A547-1B43-8F74-506ECD73196A}"/>
                  </a:ext>
                </a:extLst>
              </p:cNvPr>
              <p:cNvSpPr/>
              <p:nvPr/>
            </p:nvSpPr>
            <p:spPr>
              <a:xfrm>
                <a:off x="2349916" y="5911625"/>
                <a:ext cx="19516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000" dirty="0"/>
                  <a:t>t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966037E-A547-1B43-8F74-506ECD7319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916" y="5911625"/>
                <a:ext cx="1951625" cy="400110"/>
              </a:xfrm>
              <a:prstGeom prst="rect">
                <a:avLst/>
              </a:prstGeom>
              <a:blipFill>
                <a:blip r:embed="rId8"/>
                <a:stretch>
                  <a:fillRect t="-6061" r="-1290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87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>
            <a:extLst>
              <a:ext uri="{FF2B5EF4-FFF2-40B4-BE49-F238E27FC236}">
                <a16:creationId xmlns:a16="http://schemas.microsoft.com/office/drawing/2014/main" id="{49DA992F-EE11-3B44-A3B7-D92D8F870BB8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913063"/>
            <a:ext cx="5056188" cy="3411537"/>
            <a:chOff x="2936" y="736"/>
            <a:chExt cx="2976" cy="2098"/>
          </a:xfrm>
        </p:grpSpPr>
        <p:sp>
          <p:nvSpPr>
            <p:cNvPr id="354" name="Rectangle 84">
              <a:extLst>
                <a:ext uri="{FF2B5EF4-FFF2-40B4-BE49-F238E27FC236}">
                  <a16:creationId xmlns:a16="http://schemas.microsoft.com/office/drawing/2014/main" id="{87FF9455-CD6B-FD49-B6BF-F07BD6FA9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960"/>
              <a:ext cx="2730" cy="1543"/>
            </a:xfrm>
            <a:prstGeom prst="rect">
              <a:avLst/>
            </a:prstGeom>
            <a:solidFill>
              <a:srgbClr val="0000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19234" name="Picture 85">
              <a:extLst>
                <a:ext uri="{FF2B5EF4-FFF2-40B4-BE49-F238E27FC236}">
                  <a16:creationId xmlns:a16="http://schemas.microsoft.com/office/drawing/2014/main" id="{6621B224-7BB1-D04E-97C8-95C52D4503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" y="736"/>
              <a:ext cx="2976" cy="2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19142" name="Object 12">
              <a:extLst>
                <a:ext uri="{FF2B5EF4-FFF2-40B4-BE49-F238E27FC236}">
                  <a16:creationId xmlns:a16="http://schemas.microsoft.com/office/drawing/2014/main" id="{5743E26F-507D-5F49-AE47-C2409DD5A1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2" y="1475"/>
            <a:ext cx="909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49" name="Equation" r:id="rId5" imgW="15214600" imgH="4686300" progId="Equation.DSMT4">
                    <p:embed/>
                  </p:oleObj>
                </mc:Choice>
                <mc:Fallback>
                  <p:oleObj name="Equation" r:id="rId5" imgW="15214600" imgH="4686300" progId="Equation.DSMT4">
                    <p:embed/>
                    <p:pic>
                      <p:nvPicPr>
                        <p:cNvPr id="219142" name="Object 12">
                          <a:extLst>
                            <a:ext uri="{FF2B5EF4-FFF2-40B4-BE49-F238E27FC236}">
                              <a16:creationId xmlns:a16="http://schemas.microsoft.com/office/drawing/2014/main" id="{5743E26F-507D-5F49-AE47-C2409DD5A1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2" y="1475"/>
                          <a:ext cx="909" cy="281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7" name="Line 87">
              <a:extLst>
                <a:ext uri="{FF2B5EF4-FFF2-40B4-BE49-F238E27FC236}">
                  <a16:creationId xmlns:a16="http://schemas.microsoft.com/office/drawing/2014/main" id="{F6A8B989-9B82-774A-A4A0-F5A9142EFC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2" y="1792"/>
              <a:ext cx="0" cy="336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 type="none" w="lg" len="lg"/>
              <a:tailEnd type="arrow" w="lg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graphicFrame>
          <p:nvGraphicFramePr>
            <p:cNvPr id="219143" name="Object 13">
              <a:extLst>
                <a:ext uri="{FF2B5EF4-FFF2-40B4-BE49-F238E27FC236}">
                  <a16:creationId xmlns:a16="http://schemas.microsoft.com/office/drawing/2014/main" id="{B62DCDE8-F379-E44D-9F82-5D14427D271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82" y="1006"/>
            <a:ext cx="100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0" name="Equation" r:id="rId7" imgW="16383000" imgH="4686300" progId="Equation.DSMT4">
                    <p:embed/>
                  </p:oleObj>
                </mc:Choice>
                <mc:Fallback>
                  <p:oleObj name="Equation" r:id="rId7" imgW="16383000" imgH="4686300" progId="Equation.DSMT4">
                    <p:embed/>
                    <p:pic>
                      <p:nvPicPr>
                        <p:cNvPr id="219143" name="Object 13">
                          <a:extLst>
                            <a:ext uri="{FF2B5EF4-FFF2-40B4-BE49-F238E27FC236}">
                              <a16:creationId xmlns:a16="http://schemas.microsoft.com/office/drawing/2014/main" id="{B62DCDE8-F379-E44D-9F82-5D14427D271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2" y="1006"/>
                          <a:ext cx="1008" cy="288"/>
                        </a:xfrm>
                        <a:prstGeom prst="rect">
                          <a:avLst/>
                        </a:prstGeom>
                        <a:solidFill>
                          <a:srgbClr val="0000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9" name="Line 89">
              <a:extLst>
                <a:ext uri="{FF2B5EF4-FFF2-40B4-BE49-F238E27FC236}">
                  <a16:creationId xmlns:a16="http://schemas.microsoft.com/office/drawing/2014/main" id="{FB888BFE-3A96-C647-ABF6-B5E201186E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8" y="1147"/>
              <a:ext cx="204" cy="5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 type="none" w="lg" len="lg"/>
              <a:tailEnd type="arrow" w="lg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219237" name="Group 90">
              <a:extLst>
                <a:ext uri="{FF2B5EF4-FFF2-40B4-BE49-F238E27FC236}">
                  <a16:creationId xmlns:a16="http://schemas.microsoft.com/office/drawing/2014/main" id="{1BDFFA3D-6E6F-1E47-A963-EAD015CC5B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28" y="1728"/>
              <a:ext cx="440" cy="322"/>
              <a:chOff x="2592" y="3120"/>
              <a:chExt cx="440" cy="322"/>
            </a:xfrm>
          </p:grpSpPr>
          <p:graphicFrame>
            <p:nvGraphicFramePr>
              <p:cNvPr id="219144" name="Object 14">
                <a:extLst>
                  <a:ext uri="{FF2B5EF4-FFF2-40B4-BE49-F238E27FC236}">
                    <a16:creationId xmlns:a16="http://schemas.microsoft.com/office/drawing/2014/main" id="{7E9F589C-4B09-D546-80BC-B59849599BE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51" y="3197"/>
              <a:ext cx="180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51" name="Equation" r:id="rId9" imgW="4102100" imgH="5562600" progId="Equation.DSMT4">
                      <p:embed/>
                    </p:oleObj>
                  </mc:Choice>
                  <mc:Fallback>
                    <p:oleObj name="Equation" r:id="rId9" imgW="4102100" imgH="5562600" progId="Equation.DSMT4">
                      <p:embed/>
                      <p:pic>
                        <p:nvPicPr>
                          <p:cNvPr id="219144" name="Object 14">
                            <a:extLst>
                              <a:ext uri="{FF2B5EF4-FFF2-40B4-BE49-F238E27FC236}">
                                <a16:creationId xmlns:a16="http://schemas.microsoft.com/office/drawing/2014/main" id="{7E9F589C-4B09-D546-80BC-B59849599BE2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51" y="3197"/>
                            <a:ext cx="180" cy="245"/>
                          </a:xfrm>
                          <a:prstGeom prst="rect">
                            <a:avLst/>
                          </a:prstGeom>
                          <a:solidFill>
                            <a:srgbClr val="0000FF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2" name="Line 92">
                <a:extLst>
                  <a:ext uri="{FF2B5EF4-FFF2-40B4-BE49-F238E27FC236}">
                    <a16:creationId xmlns:a16="http://schemas.microsoft.com/office/drawing/2014/main" id="{1CCE374C-114F-6742-9063-495992601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120"/>
                <a:ext cx="434" cy="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 type="arrow" w="lg" len="lg"/>
                <a:tailEnd type="arrow" w="lg" len="lg"/>
              </a:ln>
              <a:effectLst/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zh-CN" altLang="en-US" sz="1800" kern="0">
                  <a:solidFill>
                    <a:sysClr val="windowText" lastClr="000000"/>
                  </a:solidFill>
                </a:endParaRPr>
              </a:p>
            </p:txBody>
          </p:sp>
        </p:grpSp>
      </p:grpSp>
      <p:grpSp>
        <p:nvGrpSpPr>
          <p:cNvPr id="4" name="Group 2">
            <a:extLst>
              <a:ext uri="{FF2B5EF4-FFF2-40B4-BE49-F238E27FC236}">
                <a16:creationId xmlns:a16="http://schemas.microsoft.com/office/drawing/2014/main" id="{8C1FE1D2-AF66-EE4A-8BE7-E719492DD28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274" name="Oval 3">
              <a:extLst>
                <a:ext uri="{FF2B5EF4-FFF2-40B4-BE49-F238E27FC236}">
                  <a16:creationId xmlns:a16="http://schemas.microsoft.com/office/drawing/2014/main" id="{98F866D9-C634-B74E-B6DE-A19B57024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5" name="Line 4">
              <a:extLst>
                <a:ext uri="{FF2B5EF4-FFF2-40B4-BE49-F238E27FC236}">
                  <a16:creationId xmlns:a16="http://schemas.microsoft.com/office/drawing/2014/main" id="{8D2C4D74-0ED9-8241-91EA-D28E32A8D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5096F91-B059-F649-BC42-6D2B3A95C555}"/>
              </a:ext>
            </a:extLst>
          </p:cNvPr>
          <p:cNvGrpSpPr>
            <a:grpSpLocks/>
          </p:cNvGrpSpPr>
          <p:nvPr/>
        </p:nvGrpSpPr>
        <p:grpSpPr bwMode="auto">
          <a:xfrm>
            <a:off x="4673600" y="609600"/>
            <a:ext cx="1092200" cy="1087438"/>
            <a:chOff x="912" y="1200"/>
            <a:chExt cx="864" cy="864"/>
          </a:xfrm>
        </p:grpSpPr>
        <p:sp>
          <p:nvSpPr>
            <p:cNvPr id="277" name="Oval 6">
              <a:extLst>
                <a:ext uri="{FF2B5EF4-FFF2-40B4-BE49-F238E27FC236}">
                  <a16:creationId xmlns:a16="http://schemas.microsoft.com/office/drawing/2014/main" id="{5AA32ACE-20DA-FC4F-B48C-80F7A0DDA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78" name="Line 7">
              <a:extLst>
                <a:ext uri="{FF2B5EF4-FFF2-40B4-BE49-F238E27FC236}">
                  <a16:creationId xmlns:a16="http://schemas.microsoft.com/office/drawing/2014/main" id="{3D4023F6-B592-5A4A-A1DD-720348D915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3"/>
              <a:ext cx="43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6" name="Group 8">
            <a:extLst>
              <a:ext uri="{FF2B5EF4-FFF2-40B4-BE49-F238E27FC236}">
                <a16:creationId xmlns:a16="http://schemas.microsoft.com/office/drawing/2014/main" id="{1BD7CADA-BA12-6B47-B5C6-A2B8F606C56F}"/>
              </a:ext>
            </a:extLst>
          </p:cNvPr>
          <p:cNvGrpSpPr>
            <a:grpSpLocks/>
          </p:cNvGrpSpPr>
          <p:nvPr/>
        </p:nvGrpSpPr>
        <p:grpSpPr bwMode="auto">
          <a:xfrm>
            <a:off x="3524250" y="622300"/>
            <a:ext cx="1114425" cy="1087438"/>
            <a:chOff x="912" y="1200"/>
            <a:chExt cx="864" cy="864"/>
          </a:xfrm>
        </p:grpSpPr>
        <p:sp>
          <p:nvSpPr>
            <p:cNvPr id="280" name="Oval 9">
              <a:extLst>
                <a:ext uri="{FF2B5EF4-FFF2-40B4-BE49-F238E27FC236}">
                  <a16:creationId xmlns:a16="http://schemas.microsoft.com/office/drawing/2014/main" id="{507E99E9-A2A2-0247-8534-9A54478A9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1" name="Line 10">
              <a:extLst>
                <a:ext uri="{FF2B5EF4-FFF2-40B4-BE49-F238E27FC236}">
                  <a16:creationId xmlns:a16="http://schemas.microsoft.com/office/drawing/2014/main" id="{FDEEF5D8-206F-C940-B989-F3E96F647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3"/>
              <a:ext cx="432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7" name="Group 11">
            <a:extLst>
              <a:ext uri="{FF2B5EF4-FFF2-40B4-BE49-F238E27FC236}">
                <a16:creationId xmlns:a16="http://schemas.microsoft.com/office/drawing/2014/main" id="{AF51EEEF-5934-284A-8E75-3A2DA50CCE54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647700"/>
            <a:ext cx="1114425" cy="1054100"/>
            <a:chOff x="912" y="1200"/>
            <a:chExt cx="864" cy="864"/>
          </a:xfrm>
        </p:grpSpPr>
        <p:sp>
          <p:nvSpPr>
            <p:cNvPr id="283" name="Oval 12">
              <a:extLst>
                <a:ext uri="{FF2B5EF4-FFF2-40B4-BE49-F238E27FC236}">
                  <a16:creationId xmlns:a16="http://schemas.microsoft.com/office/drawing/2014/main" id="{FF93DFD1-CA57-4049-8F77-0BCE3526D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4" name="Line 13">
              <a:extLst>
                <a:ext uri="{FF2B5EF4-FFF2-40B4-BE49-F238E27FC236}">
                  <a16:creationId xmlns:a16="http://schemas.microsoft.com/office/drawing/2014/main" id="{266F4A54-43E2-8749-8397-E7265B7DED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8" name="Group 14">
            <a:extLst>
              <a:ext uri="{FF2B5EF4-FFF2-40B4-BE49-F238E27FC236}">
                <a16:creationId xmlns:a16="http://schemas.microsoft.com/office/drawing/2014/main" id="{853ED330-0A00-FC4C-BE83-B44F060D8DE6}"/>
              </a:ext>
            </a:extLst>
          </p:cNvPr>
          <p:cNvGrpSpPr>
            <a:grpSpLocks/>
          </p:cNvGrpSpPr>
          <p:nvPr/>
        </p:nvGrpSpPr>
        <p:grpSpPr bwMode="auto">
          <a:xfrm>
            <a:off x="104775" y="647700"/>
            <a:ext cx="1096963" cy="1096963"/>
            <a:chOff x="912" y="1200"/>
            <a:chExt cx="864" cy="864"/>
          </a:xfrm>
        </p:grpSpPr>
        <p:sp>
          <p:nvSpPr>
            <p:cNvPr id="286" name="Oval 15">
              <a:extLst>
                <a:ext uri="{FF2B5EF4-FFF2-40B4-BE49-F238E27FC236}">
                  <a16:creationId xmlns:a16="http://schemas.microsoft.com/office/drawing/2014/main" id="{6485A4A4-48D7-7C4F-B004-11409CFA14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7" name="Line 16">
              <a:extLst>
                <a:ext uri="{FF2B5EF4-FFF2-40B4-BE49-F238E27FC236}">
                  <a16:creationId xmlns:a16="http://schemas.microsoft.com/office/drawing/2014/main" id="{5000575B-41FF-2D4D-B28B-27D11DF9E1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5" y="1633"/>
              <a:ext cx="431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" name="Group 17">
            <a:extLst>
              <a:ext uri="{FF2B5EF4-FFF2-40B4-BE49-F238E27FC236}">
                <a16:creationId xmlns:a16="http://schemas.microsoft.com/office/drawing/2014/main" id="{F3E9FE28-CABB-4E4B-8CF1-1C95EC7078BC}"/>
              </a:ext>
            </a:extLst>
          </p:cNvPr>
          <p:cNvGrpSpPr>
            <a:grpSpLocks/>
          </p:cNvGrpSpPr>
          <p:nvPr/>
        </p:nvGrpSpPr>
        <p:grpSpPr bwMode="auto">
          <a:xfrm>
            <a:off x="2409825" y="647700"/>
            <a:ext cx="1114425" cy="1054100"/>
            <a:chOff x="912" y="1200"/>
            <a:chExt cx="864" cy="864"/>
          </a:xfrm>
        </p:grpSpPr>
        <p:sp>
          <p:nvSpPr>
            <p:cNvPr id="289" name="Oval 18">
              <a:extLst>
                <a:ext uri="{FF2B5EF4-FFF2-40B4-BE49-F238E27FC236}">
                  <a16:creationId xmlns:a16="http://schemas.microsoft.com/office/drawing/2014/main" id="{CCFC77BD-448B-744C-AE82-A81C69B8C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0" name="Line 19">
              <a:extLst>
                <a:ext uri="{FF2B5EF4-FFF2-40B4-BE49-F238E27FC236}">
                  <a16:creationId xmlns:a16="http://schemas.microsoft.com/office/drawing/2014/main" id="{7470479B-6ACB-1B45-AA3D-E24195B4F7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" name="Group 20">
            <a:extLst>
              <a:ext uri="{FF2B5EF4-FFF2-40B4-BE49-F238E27FC236}">
                <a16:creationId xmlns:a16="http://schemas.microsoft.com/office/drawing/2014/main" id="{0216DD1A-2C83-2946-8AD6-E840C1A0D228}"/>
              </a:ext>
            </a:extLst>
          </p:cNvPr>
          <p:cNvGrpSpPr>
            <a:grpSpLocks/>
          </p:cNvGrpSpPr>
          <p:nvPr/>
        </p:nvGrpSpPr>
        <p:grpSpPr bwMode="auto">
          <a:xfrm>
            <a:off x="5788025" y="609600"/>
            <a:ext cx="1114425" cy="1087438"/>
            <a:chOff x="912" y="1200"/>
            <a:chExt cx="864" cy="864"/>
          </a:xfrm>
        </p:grpSpPr>
        <p:sp>
          <p:nvSpPr>
            <p:cNvPr id="292" name="Oval 21">
              <a:extLst>
                <a:ext uri="{FF2B5EF4-FFF2-40B4-BE49-F238E27FC236}">
                  <a16:creationId xmlns:a16="http://schemas.microsoft.com/office/drawing/2014/main" id="{0E75D8F8-FD0E-E443-9A31-6C1FCB514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3" name="Line 22">
              <a:extLst>
                <a:ext uri="{FF2B5EF4-FFF2-40B4-BE49-F238E27FC236}">
                  <a16:creationId xmlns:a16="http://schemas.microsoft.com/office/drawing/2014/main" id="{C2B11C7E-0A35-1F42-ACE0-DB92CB69E1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3"/>
              <a:ext cx="432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1" name="Group 23">
            <a:extLst>
              <a:ext uri="{FF2B5EF4-FFF2-40B4-BE49-F238E27FC236}">
                <a16:creationId xmlns:a16="http://schemas.microsoft.com/office/drawing/2014/main" id="{ECC519ED-1125-4D44-B056-169756771FE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295" name="Oval 24">
              <a:extLst>
                <a:ext uri="{FF2B5EF4-FFF2-40B4-BE49-F238E27FC236}">
                  <a16:creationId xmlns:a16="http://schemas.microsoft.com/office/drawing/2014/main" id="{EE665D3E-83AF-A64F-8F02-00EEC075C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Line 25">
              <a:extLst>
                <a:ext uri="{FF2B5EF4-FFF2-40B4-BE49-F238E27FC236}">
                  <a16:creationId xmlns:a16="http://schemas.microsoft.com/office/drawing/2014/main" id="{842B928E-BEA6-7647-9F7E-FE9A1CE243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2" name="Group 26">
            <a:extLst>
              <a:ext uri="{FF2B5EF4-FFF2-40B4-BE49-F238E27FC236}">
                <a16:creationId xmlns:a16="http://schemas.microsoft.com/office/drawing/2014/main" id="{658B3AD9-FC75-494F-8E64-24C8C642198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298" name="Oval 27">
              <a:extLst>
                <a:ext uri="{FF2B5EF4-FFF2-40B4-BE49-F238E27FC236}">
                  <a16:creationId xmlns:a16="http://schemas.microsoft.com/office/drawing/2014/main" id="{2A1204A3-099B-534D-9EAA-FF603749CA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9" name="Line 28">
              <a:extLst>
                <a:ext uri="{FF2B5EF4-FFF2-40B4-BE49-F238E27FC236}">
                  <a16:creationId xmlns:a16="http://schemas.microsoft.com/office/drawing/2014/main" id="{9F259F3D-9F0A-5D45-8F6D-624ECA924C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3" name="Group 29">
            <a:extLst>
              <a:ext uri="{FF2B5EF4-FFF2-40B4-BE49-F238E27FC236}">
                <a16:creationId xmlns:a16="http://schemas.microsoft.com/office/drawing/2014/main" id="{C3329651-0AFF-0441-A3B4-D7AC12D43F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301" name="Oval 30">
              <a:extLst>
                <a:ext uri="{FF2B5EF4-FFF2-40B4-BE49-F238E27FC236}">
                  <a16:creationId xmlns:a16="http://schemas.microsoft.com/office/drawing/2014/main" id="{895481DC-D948-5847-B70E-0C141382B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2" name="Line 31">
              <a:extLst>
                <a:ext uri="{FF2B5EF4-FFF2-40B4-BE49-F238E27FC236}">
                  <a16:creationId xmlns:a16="http://schemas.microsoft.com/office/drawing/2014/main" id="{58D7EF1E-7323-3C4C-BB55-018B86FCF6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4" name="Group 32">
            <a:extLst>
              <a:ext uri="{FF2B5EF4-FFF2-40B4-BE49-F238E27FC236}">
                <a16:creationId xmlns:a16="http://schemas.microsoft.com/office/drawing/2014/main" id="{D11C00F3-9A2A-C442-94CD-6B3CBD9F13A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304" name="Oval 33">
              <a:extLst>
                <a:ext uri="{FF2B5EF4-FFF2-40B4-BE49-F238E27FC236}">
                  <a16:creationId xmlns:a16="http://schemas.microsoft.com/office/drawing/2014/main" id="{7913ACD0-E4A5-EC46-BADD-D8815C7F2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5" name="Line 34">
              <a:extLst>
                <a:ext uri="{FF2B5EF4-FFF2-40B4-BE49-F238E27FC236}">
                  <a16:creationId xmlns:a16="http://schemas.microsoft.com/office/drawing/2014/main" id="{23B53DD8-B7C0-9A46-BB6E-036E04338C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Group 35">
            <a:extLst>
              <a:ext uri="{FF2B5EF4-FFF2-40B4-BE49-F238E27FC236}">
                <a16:creationId xmlns:a16="http://schemas.microsoft.com/office/drawing/2014/main" id="{010DFB71-6FFF-7946-81D2-EFCDB1DCF54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307" name="Oval 36">
              <a:extLst>
                <a:ext uri="{FF2B5EF4-FFF2-40B4-BE49-F238E27FC236}">
                  <a16:creationId xmlns:a16="http://schemas.microsoft.com/office/drawing/2014/main" id="{99A6B932-3E25-2B4D-A1C8-9161F766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8" name="Line 37">
              <a:extLst>
                <a:ext uri="{FF2B5EF4-FFF2-40B4-BE49-F238E27FC236}">
                  <a16:creationId xmlns:a16="http://schemas.microsoft.com/office/drawing/2014/main" id="{A3D68CEA-FA3F-6C48-8451-B493E07C70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6" name="Group 38">
            <a:extLst>
              <a:ext uri="{FF2B5EF4-FFF2-40B4-BE49-F238E27FC236}">
                <a16:creationId xmlns:a16="http://schemas.microsoft.com/office/drawing/2014/main" id="{C6EA036B-C580-4F43-A35B-57F6BC99D59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310" name="Oval 39">
              <a:extLst>
                <a:ext uri="{FF2B5EF4-FFF2-40B4-BE49-F238E27FC236}">
                  <a16:creationId xmlns:a16="http://schemas.microsoft.com/office/drawing/2014/main" id="{25CD7A38-EE80-7D48-B257-34470C56A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1" name="Line 40">
              <a:extLst>
                <a:ext uri="{FF2B5EF4-FFF2-40B4-BE49-F238E27FC236}">
                  <a16:creationId xmlns:a16="http://schemas.microsoft.com/office/drawing/2014/main" id="{6DA4457A-3692-3146-98FB-2B8BCE5061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7" name="Group 42">
            <a:extLst>
              <a:ext uri="{FF2B5EF4-FFF2-40B4-BE49-F238E27FC236}">
                <a16:creationId xmlns:a16="http://schemas.microsoft.com/office/drawing/2014/main" id="{6E16A432-7407-244A-9A2B-65757DC2CBF1}"/>
              </a:ext>
            </a:extLst>
          </p:cNvPr>
          <p:cNvGrpSpPr>
            <a:grpSpLocks/>
          </p:cNvGrpSpPr>
          <p:nvPr/>
        </p:nvGrpSpPr>
        <p:grpSpPr bwMode="auto">
          <a:xfrm>
            <a:off x="4673600" y="609600"/>
            <a:ext cx="1092200" cy="1087438"/>
            <a:chOff x="912" y="1200"/>
            <a:chExt cx="864" cy="864"/>
          </a:xfrm>
        </p:grpSpPr>
        <p:sp>
          <p:nvSpPr>
            <p:cNvPr id="313" name="Oval 43">
              <a:extLst>
                <a:ext uri="{FF2B5EF4-FFF2-40B4-BE49-F238E27FC236}">
                  <a16:creationId xmlns:a16="http://schemas.microsoft.com/office/drawing/2014/main" id="{78F9C14C-C959-4A48-8EB2-9FF216958E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Line 44">
              <a:extLst>
                <a:ext uri="{FF2B5EF4-FFF2-40B4-BE49-F238E27FC236}">
                  <a16:creationId xmlns:a16="http://schemas.microsoft.com/office/drawing/2014/main" id="{3217942A-CC96-E642-915B-16FD86394E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3"/>
              <a:ext cx="43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8" name="Group 45">
            <a:extLst>
              <a:ext uri="{FF2B5EF4-FFF2-40B4-BE49-F238E27FC236}">
                <a16:creationId xmlns:a16="http://schemas.microsoft.com/office/drawing/2014/main" id="{2C63510A-6BAB-CC48-AB0F-809C52A55242}"/>
              </a:ext>
            </a:extLst>
          </p:cNvPr>
          <p:cNvGrpSpPr>
            <a:grpSpLocks/>
          </p:cNvGrpSpPr>
          <p:nvPr/>
        </p:nvGrpSpPr>
        <p:grpSpPr bwMode="auto">
          <a:xfrm>
            <a:off x="3524250" y="622300"/>
            <a:ext cx="1114425" cy="1087438"/>
            <a:chOff x="912" y="1200"/>
            <a:chExt cx="864" cy="864"/>
          </a:xfrm>
        </p:grpSpPr>
        <p:sp>
          <p:nvSpPr>
            <p:cNvPr id="316" name="Oval 46">
              <a:extLst>
                <a:ext uri="{FF2B5EF4-FFF2-40B4-BE49-F238E27FC236}">
                  <a16:creationId xmlns:a16="http://schemas.microsoft.com/office/drawing/2014/main" id="{F5B7D4DB-823C-9746-AE90-BDA345062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Line 47">
              <a:extLst>
                <a:ext uri="{FF2B5EF4-FFF2-40B4-BE49-F238E27FC236}">
                  <a16:creationId xmlns:a16="http://schemas.microsoft.com/office/drawing/2014/main" id="{6EC7BE17-3329-9448-8649-158C236CE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3"/>
              <a:ext cx="432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9" name="Group 48">
            <a:extLst>
              <a:ext uri="{FF2B5EF4-FFF2-40B4-BE49-F238E27FC236}">
                <a16:creationId xmlns:a16="http://schemas.microsoft.com/office/drawing/2014/main" id="{B2DAB0A1-9C46-B24A-B869-57BB2FEE8A80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647700"/>
            <a:ext cx="1114425" cy="1054100"/>
            <a:chOff x="912" y="1200"/>
            <a:chExt cx="864" cy="864"/>
          </a:xfrm>
        </p:grpSpPr>
        <p:sp>
          <p:nvSpPr>
            <p:cNvPr id="319" name="Oval 49">
              <a:extLst>
                <a:ext uri="{FF2B5EF4-FFF2-40B4-BE49-F238E27FC236}">
                  <a16:creationId xmlns:a16="http://schemas.microsoft.com/office/drawing/2014/main" id="{3A8F865F-3983-A845-93D7-F312A1A2E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0" name="Line 50">
              <a:extLst>
                <a:ext uri="{FF2B5EF4-FFF2-40B4-BE49-F238E27FC236}">
                  <a16:creationId xmlns:a16="http://schemas.microsoft.com/office/drawing/2014/main" id="{FE67F04A-7E85-2E41-B3EE-0F7C29529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0" name="Group 51">
            <a:extLst>
              <a:ext uri="{FF2B5EF4-FFF2-40B4-BE49-F238E27FC236}">
                <a16:creationId xmlns:a16="http://schemas.microsoft.com/office/drawing/2014/main" id="{C0B86AC0-3389-8249-8355-FFA33B24C63A}"/>
              </a:ext>
            </a:extLst>
          </p:cNvPr>
          <p:cNvGrpSpPr>
            <a:grpSpLocks/>
          </p:cNvGrpSpPr>
          <p:nvPr/>
        </p:nvGrpSpPr>
        <p:grpSpPr bwMode="auto">
          <a:xfrm>
            <a:off x="104775" y="647700"/>
            <a:ext cx="1096963" cy="1096963"/>
            <a:chOff x="912" y="1200"/>
            <a:chExt cx="864" cy="864"/>
          </a:xfrm>
        </p:grpSpPr>
        <p:sp>
          <p:nvSpPr>
            <p:cNvPr id="322" name="Oval 52">
              <a:extLst>
                <a:ext uri="{FF2B5EF4-FFF2-40B4-BE49-F238E27FC236}">
                  <a16:creationId xmlns:a16="http://schemas.microsoft.com/office/drawing/2014/main" id="{890C032A-9EE3-C643-BB46-647849268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3" name="Line 53">
              <a:extLst>
                <a:ext uri="{FF2B5EF4-FFF2-40B4-BE49-F238E27FC236}">
                  <a16:creationId xmlns:a16="http://schemas.microsoft.com/office/drawing/2014/main" id="{03CC5B28-9BC7-C64D-88AE-F28339072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5" y="1633"/>
              <a:ext cx="431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1" name="Group 54">
            <a:extLst>
              <a:ext uri="{FF2B5EF4-FFF2-40B4-BE49-F238E27FC236}">
                <a16:creationId xmlns:a16="http://schemas.microsoft.com/office/drawing/2014/main" id="{4848ED27-76A1-B744-8B95-7E9E92EEA49C}"/>
              </a:ext>
            </a:extLst>
          </p:cNvPr>
          <p:cNvGrpSpPr>
            <a:grpSpLocks/>
          </p:cNvGrpSpPr>
          <p:nvPr/>
        </p:nvGrpSpPr>
        <p:grpSpPr bwMode="auto">
          <a:xfrm>
            <a:off x="2409825" y="647700"/>
            <a:ext cx="1114425" cy="1054100"/>
            <a:chOff x="912" y="1200"/>
            <a:chExt cx="864" cy="864"/>
          </a:xfrm>
        </p:grpSpPr>
        <p:sp>
          <p:nvSpPr>
            <p:cNvPr id="325" name="Oval 55">
              <a:extLst>
                <a:ext uri="{FF2B5EF4-FFF2-40B4-BE49-F238E27FC236}">
                  <a16:creationId xmlns:a16="http://schemas.microsoft.com/office/drawing/2014/main" id="{C5E204EC-F0B0-164E-818A-87FB026C22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6" name="Line 56">
              <a:extLst>
                <a:ext uri="{FF2B5EF4-FFF2-40B4-BE49-F238E27FC236}">
                  <a16:creationId xmlns:a16="http://schemas.microsoft.com/office/drawing/2014/main" id="{6E840894-B0E5-454E-9BCF-A171C16126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2" name="Group 57">
            <a:extLst>
              <a:ext uri="{FF2B5EF4-FFF2-40B4-BE49-F238E27FC236}">
                <a16:creationId xmlns:a16="http://schemas.microsoft.com/office/drawing/2014/main" id="{9BE3C169-95C2-4047-8067-88D975E56FB0}"/>
              </a:ext>
            </a:extLst>
          </p:cNvPr>
          <p:cNvGrpSpPr>
            <a:grpSpLocks/>
          </p:cNvGrpSpPr>
          <p:nvPr/>
        </p:nvGrpSpPr>
        <p:grpSpPr bwMode="auto">
          <a:xfrm>
            <a:off x="5788025" y="609600"/>
            <a:ext cx="1114425" cy="1087438"/>
            <a:chOff x="912" y="1200"/>
            <a:chExt cx="864" cy="864"/>
          </a:xfrm>
        </p:grpSpPr>
        <p:sp>
          <p:nvSpPr>
            <p:cNvPr id="328" name="Oval 58">
              <a:extLst>
                <a:ext uri="{FF2B5EF4-FFF2-40B4-BE49-F238E27FC236}">
                  <a16:creationId xmlns:a16="http://schemas.microsoft.com/office/drawing/2014/main" id="{B1944DCA-1A39-624E-9312-850F95575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solidFill>
              <a:srgbClr val="3399FF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9" name="Line 59">
              <a:extLst>
                <a:ext uri="{FF2B5EF4-FFF2-40B4-BE49-F238E27FC236}">
                  <a16:creationId xmlns:a16="http://schemas.microsoft.com/office/drawing/2014/main" id="{4F718115-E7E1-1C45-A165-20AD80F70B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3"/>
              <a:ext cx="432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3" name="Group 60">
            <a:extLst>
              <a:ext uri="{FF2B5EF4-FFF2-40B4-BE49-F238E27FC236}">
                <a16:creationId xmlns:a16="http://schemas.microsoft.com/office/drawing/2014/main" id="{0C7F257B-F5E8-9D44-9B0E-0BACD7F626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331" name="Oval 61">
              <a:extLst>
                <a:ext uri="{FF2B5EF4-FFF2-40B4-BE49-F238E27FC236}">
                  <a16:creationId xmlns:a16="http://schemas.microsoft.com/office/drawing/2014/main" id="{63A79159-AD11-E740-8860-9FC658E24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2" name="Line 62">
              <a:extLst>
                <a:ext uri="{FF2B5EF4-FFF2-40B4-BE49-F238E27FC236}">
                  <a16:creationId xmlns:a16="http://schemas.microsoft.com/office/drawing/2014/main" id="{55061F12-5A5F-734C-B9BF-D7CAB18050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4" name="Group 63">
            <a:extLst>
              <a:ext uri="{FF2B5EF4-FFF2-40B4-BE49-F238E27FC236}">
                <a16:creationId xmlns:a16="http://schemas.microsoft.com/office/drawing/2014/main" id="{52C69A01-9CFF-F849-B2F7-E44CC067B5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334" name="Oval 64">
              <a:extLst>
                <a:ext uri="{FF2B5EF4-FFF2-40B4-BE49-F238E27FC236}">
                  <a16:creationId xmlns:a16="http://schemas.microsoft.com/office/drawing/2014/main" id="{9DF5AD2F-19B6-9B44-B7EA-0658A7317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5" name="Line 65">
              <a:extLst>
                <a:ext uri="{FF2B5EF4-FFF2-40B4-BE49-F238E27FC236}">
                  <a16:creationId xmlns:a16="http://schemas.microsoft.com/office/drawing/2014/main" id="{CFA2A2FF-F891-C845-95E3-95DF14C885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9933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5" name="Group 66">
            <a:extLst>
              <a:ext uri="{FF2B5EF4-FFF2-40B4-BE49-F238E27FC236}">
                <a16:creationId xmlns:a16="http://schemas.microsoft.com/office/drawing/2014/main" id="{24C8CEE7-CC0C-CF42-83BC-92892312CF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337" name="Oval 67">
              <a:extLst>
                <a:ext uri="{FF2B5EF4-FFF2-40B4-BE49-F238E27FC236}">
                  <a16:creationId xmlns:a16="http://schemas.microsoft.com/office/drawing/2014/main" id="{2497B637-C494-E34B-8026-44F968D4B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8" name="Line 68">
              <a:extLst>
                <a:ext uri="{FF2B5EF4-FFF2-40B4-BE49-F238E27FC236}">
                  <a16:creationId xmlns:a16="http://schemas.microsoft.com/office/drawing/2014/main" id="{DC3094CD-6D4D-974F-9FBD-469832D2C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8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6" name="Group 69">
            <a:extLst>
              <a:ext uri="{FF2B5EF4-FFF2-40B4-BE49-F238E27FC236}">
                <a16:creationId xmlns:a16="http://schemas.microsoft.com/office/drawing/2014/main" id="{A7F8F694-DCEC-F749-9752-962A0C0A83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340" name="Oval 70">
              <a:extLst>
                <a:ext uri="{FF2B5EF4-FFF2-40B4-BE49-F238E27FC236}">
                  <a16:creationId xmlns:a16="http://schemas.microsoft.com/office/drawing/2014/main" id="{6590A8C0-4417-AB42-A082-9B6B65CB5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1" name="Line 71">
              <a:extLst>
                <a:ext uri="{FF2B5EF4-FFF2-40B4-BE49-F238E27FC236}">
                  <a16:creationId xmlns:a16="http://schemas.microsoft.com/office/drawing/2014/main" id="{61D9A6EA-F468-6549-9812-031687B84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27" name="Group 72">
            <a:extLst>
              <a:ext uri="{FF2B5EF4-FFF2-40B4-BE49-F238E27FC236}">
                <a16:creationId xmlns:a16="http://schemas.microsoft.com/office/drawing/2014/main" id="{968ED21A-F347-F245-86E7-011AB741EF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2300" y="131763"/>
            <a:ext cx="2019300" cy="2020887"/>
            <a:chOff x="912" y="1200"/>
            <a:chExt cx="864" cy="864"/>
          </a:xfrm>
        </p:grpSpPr>
        <p:sp>
          <p:nvSpPr>
            <p:cNvPr id="343" name="Oval 73">
              <a:extLst>
                <a:ext uri="{FF2B5EF4-FFF2-40B4-BE49-F238E27FC236}">
                  <a16:creationId xmlns:a16="http://schemas.microsoft.com/office/drawing/2014/main" id="{706E3F45-5ECC-0440-B81F-09586BF63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200"/>
              <a:ext cx="864" cy="864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4" name="Line 74">
              <a:extLst>
                <a:ext uri="{FF2B5EF4-FFF2-40B4-BE49-F238E27FC236}">
                  <a16:creationId xmlns:a16="http://schemas.microsoft.com/office/drawing/2014/main" id="{EE38A374-E607-3245-A86F-3530A39839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1632"/>
              <a:ext cx="432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lg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zh-CN" altLang="en-US" sz="1800" kern="0"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352" name="Object 11">
            <a:extLst>
              <a:ext uri="{FF2B5EF4-FFF2-40B4-BE49-F238E27FC236}">
                <a16:creationId xmlns:a16="http://schemas.microsoft.com/office/drawing/2014/main" id="{34EC289C-5B75-1543-A8DF-3A9E5E2A78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17675" y="2403475"/>
          <a:ext cx="230188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2" name="Equation" r:id="rId11" imgW="2628900" imgH="4102100" progId="Equation.DSMT4">
                  <p:embed/>
                </p:oleObj>
              </mc:Choice>
              <mc:Fallback>
                <p:oleObj name="Equation" r:id="rId11" imgW="2628900" imgH="4102100" progId="Equation.DSMT4">
                  <p:embed/>
                  <p:pic>
                    <p:nvPicPr>
                      <p:cNvPr id="352" name="Object 11">
                        <a:extLst>
                          <a:ext uri="{FF2B5EF4-FFF2-40B4-BE49-F238E27FC236}">
                            <a16:creationId xmlns:a16="http://schemas.microsoft.com/office/drawing/2014/main" id="{34EC289C-5B75-1543-A8DF-3A9E5E2A7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7675" y="2403475"/>
                        <a:ext cx="230188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6" name="Text Box 41">
            <a:extLst>
              <a:ext uri="{FF2B5EF4-FFF2-40B4-BE49-F238E27FC236}">
                <a16:creationId xmlns:a16="http://schemas.microsoft.com/office/drawing/2014/main" id="{7C1CD55B-D6EC-B647-BD6C-08F0318BC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057400" cy="5238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tIns="0" bIns="91440">
            <a:spAutoFit/>
          </a:bodyPr>
          <a:lstStyle/>
          <a:p>
            <a:pPr>
              <a:defRPr/>
            </a:pPr>
            <a:r>
              <a:rPr kumimoji="0" lang="en-US" altLang="zh-CN" sz="2800" b="1" dirty="0">
                <a:solidFill>
                  <a:srgbClr val="000000"/>
                </a:solidFill>
                <a:ea typeface="宋体" charset="-122"/>
              </a:rPr>
              <a:t>Hahn echo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C585D32-51D0-3A42-8568-CDF24D5E8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86438"/>
            <a:ext cx="5029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</a:rPr>
              <a:t>Works perfectly for static fluctuations. 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6" name="Text Box 99">
            <a:extLst>
              <a:ext uri="{FF2B5EF4-FFF2-40B4-BE49-F238E27FC236}">
                <a16:creationId xmlns:a16="http://schemas.microsoft.com/office/drawing/2014/main" id="{744A4507-6EEF-8D4F-9956-D26FEA19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350" y="5786438"/>
            <a:ext cx="31289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none" lIns="91408" tIns="45705" rIns="91408" bIns="45705">
            <a:spAutoFit/>
          </a:bodyPr>
          <a:lstStyle>
            <a:lvl1pPr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159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159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159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159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>
                <a:solidFill>
                  <a:srgbClr val="FF0000"/>
                </a:solidFill>
              </a:rPr>
              <a:t>Dynamical Fluctuations</a:t>
            </a:r>
          </a:p>
        </p:txBody>
      </p:sp>
      <p:pic>
        <p:nvPicPr>
          <p:cNvPr id="102" name="Picture 101" descr="Picture1.png">
            <a:extLst>
              <a:ext uri="{FF2B5EF4-FFF2-40B4-BE49-F238E27FC236}">
                <a16:creationId xmlns:a16="http://schemas.microsoft.com/office/drawing/2014/main" id="{953D1F45-AB28-F04C-8236-3ECB15D62F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5" y="3124200"/>
            <a:ext cx="3590925" cy="268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41874" name="Object 82">
            <a:extLst>
              <a:ext uri="{FF2B5EF4-FFF2-40B4-BE49-F238E27FC236}">
                <a16:creationId xmlns:a16="http://schemas.microsoft.com/office/drawing/2014/main" id="{D6122321-8E45-0344-B312-BE568C0C19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359025"/>
          <a:ext cx="22955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3" name="Equation" r:id="rId14" imgW="26327100" imgH="7023100" progId="Equation.DSMT4">
                  <p:embed/>
                </p:oleObj>
              </mc:Choice>
              <mc:Fallback>
                <p:oleObj name="Equation" r:id="rId14" imgW="26327100" imgH="7023100" progId="Equation.DSMT4">
                  <p:embed/>
                  <p:pic>
                    <p:nvPicPr>
                      <p:cNvPr id="1441874" name="Object 82">
                        <a:extLst>
                          <a:ext uri="{FF2B5EF4-FFF2-40B4-BE49-F238E27FC236}">
                            <a16:creationId xmlns:a16="http://schemas.microsoft.com/office/drawing/2014/main" id="{D6122321-8E45-0344-B312-BE568C0C19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359025"/>
                        <a:ext cx="2295525" cy="612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90" name="Object 98">
            <a:extLst>
              <a:ext uri="{FF2B5EF4-FFF2-40B4-BE49-F238E27FC236}">
                <a16:creationId xmlns:a16="http://schemas.microsoft.com/office/drawing/2014/main" id="{0C4949AE-07A1-934E-B61C-F98C8F82AA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9200" y="2359025"/>
          <a:ext cx="2687638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" name="Equation" r:id="rId16" imgW="31013400" imgH="7023100" progId="Equation.DSMT4">
                  <p:embed/>
                </p:oleObj>
              </mc:Choice>
              <mc:Fallback>
                <p:oleObj name="Equation" r:id="rId16" imgW="31013400" imgH="7023100" progId="Equation.DSMT4">
                  <p:embed/>
                  <p:pic>
                    <p:nvPicPr>
                      <p:cNvPr id="1441890" name="Object 98">
                        <a:extLst>
                          <a:ext uri="{FF2B5EF4-FFF2-40B4-BE49-F238E27FC236}">
                            <a16:creationId xmlns:a16="http://schemas.microsoft.com/office/drawing/2014/main" id="{0C4949AE-07A1-934E-B61C-F98C8F82AA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2359025"/>
                        <a:ext cx="2687638" cy="6064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1891" name="Object 99">
            <a:extLst>
              <a:ext uri="{FF2B5EF4-FFF2-40B4-BE49-F238E27FC236}">
                <a16:creationId xmlns:a16="http://schemas.microsoft.com/office/drawing/2014/main" id="{E857A6D5-5D8D-104D-B9B1-1AC35B1AFA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1450" y="2341563"/>
          <a:ext cx="38163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5" name="Equation" r:id="rId18" imgW="42418000" imgH="7023100" progId="Equation.DSMT4">
                  <p:embed/>
                </p:oleObj>
              </mc:Choice>
              <mc:Fallback>
                <p:oleObj name="Equation" r:id="rId18" imgW="42418000" imgH="7023100" progId="Equation.DSMT4">
                  <p:embed/>
                  <p:pic>
                    <p:nvPicPr>
                      <p:cNvPr id="1441891" name="Object 99">
                        <a:extLst>
                          <a:ext uri="{FF2B5EF4-FFF2-40B4-BE49-F238E27FC236}">
                            <a16:creationId xmlns:a16="http://schemas.microsoft.com/office/drawing/2014/main" id="{E857A6D5-5D8D-104D-B9B1-1AC35B1AFA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1450" y="2341563"/>
                        <a:ext cx="3816350" cy="6302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FF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Rectangle 96">
            <a:extLst>
              <a:ext uri="{FF2B5EF4-FFF2-40B4-BE49-F238E27FC236}">
                <a16:creationId xmlns:a16="http://schemas.microsoft.com/office/drawing/2014/main" id="{C42E0C56-897C-7B4D-AA0D-D813C902C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276600"/>
            <a:ext cx="2514600" cy="2590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 type="none" w="med" len="lg"/>
              </a14:hiddenLine>
            </a:ext>
          </a:extLst>
        </p:spPr>
        <p:txBody>
          <a:bodyPr/>
          <a:lstStyle>
            <a:lvl1pPr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 defTabSz="915988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defTabSz="9159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defTabSz="9159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defTabSz="9159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defTabSz="915988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005AB6C-3CAF-0047-9751-B71174E7BD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8400" y="1828800"/>
                <a:ext cx="433644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defRPr>
                </a:lvl9pPr>
              </a:lstStyle>
              <a:p>
                <a:r>
                  <a:rPr lang="en-US" altLang="zh-TW" sz="2000" b="1" dirty="0">
                    <a:solidFill>
                      <a:srgbClr val="FF0000"/>
                    </a:solidFill>
                  </a:rPr>
                  <a:t>rotation 180</a:t>
                </a:r>
                <a:r>
                  <a:rPr lang="en-US" altLang="zh-TW" sz="2000" b="1" baseline="30000" dirty="0">
                    <a:solidFill>
                      <a:srgbClr val="FF0000"/>
                    </a:solidFill>
                  </a:rPr>
                  <a:t>o</a:t>
                </a:r>
                <a:r>
                  <a:rPr lang="en-US" altLang="zh-TW" sz="2000" b="1" dirty="0">
                    <a:solidFill>
                      <a:srgbClr val="FF0000"/>
                    </a:solidFill>
                  </a:rPr>
                  <a:t> about x-axis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endParaRPr lang="zh-TW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005AB6C-3CAF-0047-9751-B71174E7B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8400" y="1828800"/>
                <a:ext cx="4336444" cy="400110"/>
              </a:xfrm>
              <a:prstGeom prst="rect">
                <a:avLst/>
              </a:prstGeom>
              <a:blipFill>
                <a:blip r:embed="rId20"/>
                <a:stretch>
                  <a:fillRect l="-1466" t="-9375" b="-218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9178" name="Straight Arrow Connector 99">
            <a:extLst>
              <a:ext uri="{FF2B5EF4-FFF2-40B4-BE49-F238E27FC236}">
                <a16:creationId xmlns:a16="http://schemas.microsoft.com/office/drawing/2014/main" id="{6A715887-EFB2-8944-93FE-C45969087BA2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124201" y="228600"/>
            <a:ext cx="457200" cy="3175"/>
          </a:xfrm>
          <a:prstGeom prst="straightConnector1">
            <a:avLst/>
          </a:prstGeom>
          <a:noFill/>
          <a:ln w="19050" algn="ctr">
            <a:solidFill>
              <a:srgbClr val="800000"/>
            </a:solidFill>
            <a:round/>
            <a:headEnd/>
            <a:tailEnd type="arrow" w="med" len="med"/>
          </a:ln>
        </p:spPr>
      </p:cxnSp>
      <p:cxnSp>
        <p:nvCxnSpPr>
          <p:cNvPr id="219179" name="Straight Arrow Connector 102">
            <a:extLst>
              <a:ext uri="{FF2B5EF4-FFF2-40B4-BE49-F238E27FC236}">
                <a16:creationId xmlns:a16="http://schemas.microsoft.com/office/drawing/2014/main" id="{05ADA3B2-EB70-C141-8E14-AF857489ED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352800" y="457200"/>
            <a:ext cx="533400" cy="1588"/>
          </a:xfrm>
          <a:prstGeom prst="straightConnector1">
            <a:avLst/>
          </a:prstGeom>
          <a:noFill/>
          <a:ln w="19050" algn="ctr">
            <a:solidFill>
              <a:srgbClr val="800000"/>
            </a:solidFill>
            <a:round/>
            <a:headEnd/>
            <a:tailEnd type="arrow" w="med" len="med"/>
          </a:ln>
        </p:spPr>
      </p:cxnSp>
      <p:sp>
        <p:nvSpPr>
          <p:cNvPr id="219180" name="TextBox 103">
            <a:extLst>
              <a:ext uri="{FF2B5EF4-FFF2-40B4-BE49-F238E27FC236}">
                <a16:creationId xmlns:a16="http://schemas.microsoft.com/office/drawing/2014/main" id="{7319DFCB-0D5A-424A-87B9-1D0FC27FC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0800" y="177800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/>
              <a:t>x</a:t>
            </a:r>
            <a:endParaRPr lang="zh-CN" altLang="en-US"/>
          </a:p>
        </p:txBody>
      </p:sp>
      <p:sp>
        <p:nvSpPr>
          <p:cNvPr id="219181" name="TextBox 104">
            <a:extLst>
              <a:ext uri="{FF2B5EF4-FFF2-40B4-BE49-F238E27FC236}">
                <a16:creationId xmlns:a16="http://schemas.microsoft.com/office/drawing/2014/main" id="{F135C4C3-7561-BF41-93CD-1C4639226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-4763"/>
            <a:ext cx="338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CN"/>
              <a:t>y</a:t>
            </a:r>
            <a:endParaRPr lang="zh-CN" altLang="en-US"/>
          </a:p>
        </p:txBody>
      </p:sp>
      <p:sp>
        <p:nvSpPr>
          <p:cNvPr id="219184" name="Footer Placeholder 106">
            <a:extLst>
              <a:ext uri="{FF2B5EF4-FFF2-40B4-BE49-F238E27FC236}">
                <a16:creationId xmlns:a16="http://schemas.microsoft.com/office/drawing/2014/main" id="{C7DDA480-B872-C74B-894D-216615E3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1990" y="6356351"/>
            <a:ext cx="30861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r>
              <a:rPr kumimoji="0" lang="en-US" altLang="zh-CN" sz="1600" dirty="0">
                <a:solidFill>
                  <a:srgbClr val="003366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from</a:t>
            </a:r>
            <a:r>
              <a:rPr kumimoji="0" lang="zh-CN" altLang="en-US" sz="1600" dirty="0">
                <a:solidFill>
                  <a:srgbClr val="003366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1600" dirty="0" err="1">
                <a:solidFill>
                  <a:srgbClr val="003366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www.phy.cuhk.edu.hk</a:t>
            </a:r>
            <a:r>
              <a:rPr kumimoji="0" lang="en-US" altLang="zh-CN" sz="1600" dirty="0">
                <a:solidFill>
                  <a:srgbClr val="003366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/</a:t>
            </a:r>
            <a:r>
              <a:rPr kumimoji="0" lang="en-US" altLang="zh-CN" sz="1600" dirty="0" err="1">
                <a:solidFill>
                  <a:srgbClr val="003366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rbliu</a:t>
            </a:r>
            <a:endParaRPr kumimoji="0" lang="en-US" altLang="zh-CN" sz="1600" dirty="0">
              <a:solidFill>
                <a:srgbClr val="003366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43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4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5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4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" dur="6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8" dur="47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0" dur="5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2" dur="6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4" dur="4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6" dur="6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30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32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34" dur="5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36" dur="4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3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40" dur="6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42" dur="4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44" dur="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4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48" dur="4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50" dur="6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5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4" dur="4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6" dur="5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8" dur="6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0" dur="4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2" dur="6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6" dur="4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8" dur="5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0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2" dur="4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14" dur="6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 animBg="1"/>
      <p:bldP spid="9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退相干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自旋回波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去耦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2" descr="File:Hahn Echo.gif">
            <a:extLst>
              <a:ext uri="{FF2B5EF4-FFF2-40B4-BE49-F238E27FC236}">
                <a16:creationId xmlns:a16="http://schemas.microsoft.com/office/drawing/2014/main" id="{FEA31CA7-DA54-4E3A-875A-C18E14EC359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9" y="1962976"/>
            <a:ext cx="3736025" cy="373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右中括号 41">
            <a:extLst>
              <a:ext uri="{FF2B5EF4-FFF2-40B4-BE49-F238E27FC236}">
                <a16:creationId xmlns:a16="http://schemas.microsoft.com/office/drawing/2014/main" id="{D6F92409-C63C-47B3-ACC6-12D9EEF6C551}"/>
              </a:ext>
            </a:extLst>
          </p:cNvPr>
          <p:cNvSpPr/>
          <p:nvPr/>
        </p:nvSpPr>
        <p:spPr>
          <a:xfrm rot="16200000">
            <a:off x="5671459" y="1870686"/>
            <a:ext cx="365954" cy="161955"/>
          </a:xfrm>
          <a:prstGeom prst="rightBracket">
            <a:avLst>
              <a:gd name="adj" fmla="val 0"/>
            </a:avLst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中括号 43">
            <a:extLst>
              <a:ext uri="{FF2B5EF4-FFF2-40B4-BE49-F238E27FC236}">
                <a16:creationId xmlns:a16="http://schemas.microsoft.com/office/drawing/2014/main" id="{08E702EF-7436-4FE8-B2C9-15863686CB5B}"/>
              </a:ext>
            </a:extLst>
          </p:cNvPr>
          <p:cNvSpPr/>
          <p:nvPr/>
        </p:nvSpPr>
        <p:spPr>
          <a:xfrm rot="16200000">
            <a:off x="8273816" y="1798623"/>
            <a:ext cx="365956" cy="306121"/>
          </a:xfrm>
          <a:prstGeom prst="rightBracket">
            <a:avLst>
              <a:gd name="adj" fmla="val 0"/>
            </a:avLst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45">
            <a:extLst>
              <a:ext uri="{FF2B5EF4-FFF2-40B4-BE49-F238E27FC236}">
                <a16:creationId xmlns:a16="http://schemas.microsoft.com/office/drawing/2014/main" id="{5AA13E80-9020-4261-A7C6-FA3732D4A277}"/>
              </a:ext>
            </a:extLst>
          </p:cNvPr>
          <p:cNvCxnSpPr>
            <a:stCxn id="16" idx="0"/>
          </p:cNvCxnSpPr>
          <p:nvPr/>
        </p:nvCxnSpPr>
        <p:spPr>
          <a:xfrm flipH="1">
            <a:off x="5520076" y="2134640"/>
            <a:ext cx="253382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47">
            <a:extLst>
              <a:ext uri="{FF2B5EF4-FFF2-40B4-BE49-F238E27FC236}">
                <a16:creationId xmlns:a16="http://schemas.microsoft.com/office/drawing/2014/main" id="{2BE342B0-509F-4075-BAD3-7F8293D2F24E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>
            <a:off x="5935414" y="2134641"/>
            <a:ext cx="2368320" cy="2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49">
            <a:extLst>
              <a:ext uri="{FF2B5EF4-FFF2-40B4-BE49-F238E27FC236}">
                <a16:creationId xmlns:a16="http://schemas.microsoft.com/office/drawing/2014/main" id="{E3541AE9-EF7D-408B-B387-F40C24C1E2CF}"/>
              </a:ext>
            </a:extLst>
          </p:cNvPr>
          <p:cNvCxnSpPr>
            <a:cxnSpLocks/>
            <a:stCxn id="17" idx="1"/>
          </p:cNvCxnSpPr>
          <p:nvPr/>
        </p:nvCxnSpPr>
        <p:spPr>
          <a:xfrm flipV="1">
            <a:off x="8609855" y="2130948"/>
            <a:ext cx="298825" cy="371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右中括号 42">
            <a:extLst>
              <a:ext uri="{FF2B5EF4-FFF2-40B4-BE49-F238E27FC236}">
                <a16:creationId xmlns:a16="http://schemas.microsoft.com/office/drawing/2014/main" id="{C065AE4F-2DFA-42E8-B69E-DA09BE8CDADA}"/>
              </a:ext>
            </a:extLst>
          </p:cNvPr>
          <p:cNvSpPr/>
          <p:nvPr/>
        </p:nvSpPr>
        <p:spPr>
          <a:xfrm rot="16200000">
            <a:off x="5917103" y="2454556"/>
            <a:ext cx="379576" cy="83861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52">
            <a:extLst>
              <a:ext uri="{FF2B5EF4-FFF2-40B4-BE49-F238E27FC236}">
                <a16:creationId xmlns:a16="http://schemas.microsoft.com/office/drawing/2014/main" id="{760AF7BA-6041-41D5-8C48-475A27D45981}"/>
              </a:ext>
            </a:extLst>
          </p:cNvPr>
          <p:cNvCxnSpPr/>
          <p:nvPr/>
        </p:nvCxnSpPr>
        <p:spPr>
          <a:xfrm flipH="1">
            <a:off x="5520076" y="2686894"/>
            <a:ext cx="544879" cy="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65">
            <a:extLst>
              <a:ext uri="{FF2B5EF4-FFF2-40B4-BE49-F238E27FC236}">
                <a16:creationId xmlns:a16="http://schemas.microsoft.com/office/drawing/2014/main" id="{22ACA49A-55A0-44E8-9AD1-3A3107303423}"/>
              </a:ext>
            </a:extLst>
          </p:cNvPr>
          <p:cNvSpPr txBox="1"/>
          <p:nvPr/>
        </p:nvSpPr>
        <p:spPr>
          <a:xfrm>
            <a:off x="4926599" y="2311076"/>
            <a:ext cx="638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mw</a:t>
            </a:r>
            <a:endParaRPr lang="zh-CN" altLang="en-US" sz="24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4" name="文本框 65">
            <a:extLst>
              <a:ext uri="{FF2B5EF4-FFF2-40B4-BE49-F238E27FC236}">
                <a16:creationId xmlns:a16="http://schemas.microsoft.com/office/drawing/2014/main" id="{EEEE2BD9-CDA9-4BAB-9CC3-68C5AD2A0EAE}"/>
              </a:ext>
            </a:extLst>
          </p:cNvPr>
          <p:cNvSpPr txBox="1"/>
          <p:nvPr/>
        </p:nvSpPr>
        <p:spPr>
          <a:xfrm>
            <a:off x="4844945" y="1718992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laser</a:t>
            </a:r>
            <a:endParaRPr lang="zh-CN" altLang="en-US" sz="24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5" name="直接连接符 54">
            <a:extLst>
              <a:ext uri="{FF2B5EF4-FFF2-40B4-BE49-F238E27FC236}">
                <a16:creationId xmlns:a16="http://schemas.microsoft.com/office/drawing/2014/main" id="{375B1116-FF59-45F8-8010-23630B5EE7CE}"/>
              </a:ext>
            </a:extLst>
          </p:cNvPr>
          <p:cNvCxnSpPr>
            <a:cxnSpLocks/>
            <a:stCxn id="27" idx="1"/>
          </p:cNvCxnSpPr>
          <p:nvPr/>
        </p:nvCxnSpPr>
        <p:spPr>
          <a:xfrm>
            <a:off x="8009562" y="2686265"/>
            <a:ext cx="899118" cy="37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67">
            <a:extLst>
              <a:ext uri="{FF2B5EF4-FFF2-40B4-BE49-F238E27FC236}">
                <a16:creationId xmlns:a16="http://schemas.microsoft.com/office/drawing/2014/main" id="{3BA4552F-F2EE-4AEA-B1A2-326292ED3B89}"/>
              </a:ext>
            </a:extLst>
          </p:cNvPr>
          <p:cNvSpPr txBox="1"/>
          <p:nvPr/>
        </p:nvSpPr>
        <p:spPr>
          <a:xfrm>
            <a:off x="7389923" y="2240577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7" name="右中括号 42">
            <a:extLst>
              <a:ext uri="{FF2B5EF4-FFF2-40B4-BE49-F238E27FC236}">
                <a16:creationId xmlns:a16="http://schemas.microsoft.com/office/drawing/2014/main" id="{AB937172-1D2A-487B-B52B-B82A166CA76F}"/>
              </a:ext>
            </a:extLst>
          </p:cNvPr>
          <p:cNvSpPr/>
          <p:nvPr/>
        </p:nvSpPr>
        <p:spPr>
          <a:xfrm rot="16200000">
            <a:off x="7777843" y="2454546"/>
            <a:ext cx="379576" cy="83861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中括号 42">
            <a:extLst>
              <a:ext uri="{FF2B5EF4-FFF2-40B4-BE49-F238E27FC236}">
                <a16:creationId xmlns:a16="http://schemas.microsoft.com/office/drawing/2014/main" id="{96F1B482-DF31-4285-9E17-F0BCA1C1765E}"/>
              </a:ext>
            </a:extLst>
          </p:cNvPr>
          <p:cNvSpPr/>
          <p:nvPr/>
        </p:nvSpPr>
        <p:spPr>
          <a:xfrm rot="16200000">
            <a:off x="6837770" y="2410097"/>
            <a:ext cx="379576" cy="180188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54">
            <a:extLst>
              <a:ext uri="{FF2B5EF4-FFF2-40B4-BE49-F238E27FC236}">
                <a16:creationId xmlns:a16="http://schemas.microsoft.com/office/drawing/2014/main" id="{4EFCC1BA-F404-4835-BC95-9346C028DD95}"/>
              </a:ext>
            </a:extLst>
          </p:cNvPr>
          <p:cNvCxnSpPr>
            <a:stCxn id="28" idx="1"/>
            <a:endCxn id="27" idx="0"/>
          </p:cNvCxnSpPr>
          <p:nvPr/>
        </p:nvCxnSpPr>
        <p:spPr>
          <a:xfrm flipV="1">
            <a:off x="7117652" y="2686265"/>
            <a:ext cx="808049" cy="37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54">
            <a:extLst>
              <a:ext uri="{FF2B5EF4-FFF2-40B4-BE49-F238E27FC236}">
                <a16:creationId xmlns:a16="http://schemas.microsoft.com/office/drawing/2014/main" id="{83F0B814-B688-4538-BBCD-26068D5564CE}"/>
              </a:ext>
            </a:extLst>
          </p:cNvPr>
          <p:cNvCxnSpPr>
            <a:stCxn id="21" idx="1"/>
            <a:endCxn id="28" idx="0"/>
          </p:cNvCxnSpPr>
          <p:nvPr/>
        </p:nvCxnSpPr>
        <p:spPr>
          <a:xfrm>
            <a:off x="6148822" y="2686275"/>
            <a:ext cx="7886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E0705EC-8ED9-4C03-837A-090AEB964D34}"/>
              </a:ext>
            </a:extLst>
          </p:cNvPr>
          <p:cNvGrpSpPr/>
          <p:nvPr/>
        </p:nvGrpSpPr>
        <p:grpSpPr>
          <a:xfrm>
            <a:off x="5520076" y="2879097"/>
            <a:ext cx="3388604" cy="365972"/>
            <a:chOff x="910076" y="3839332"/>
            <a:chExt cx="2307908" cy="219703"/>
          </a:xfrm>
          <a:solidFill>
            <a:schemeClr val="bg2">
              <a:lumMod val="50000"/>
            </a:schemeClr>
          </a:solidFill>
        </p:grpSpPr>
        <p:sp>
          <p:nvSpPr>
            <p:cNvPr id="32" name="右中括号 31">
              <a:extLst>
                <a:ext uri="{FF2B5EF4-FFF2-40B4-BE49-F238E27FC236}">
                  <a16:creationId xmlns:a16="http://schemas.microsoft.com/office/drawing/2014/main" id="{0037946F-D01B-488D-9F22-61555B13C9B6}"/>
                </a:ext>
              </a:extLst>
            </p:cNvPr>
            <p:cNvSpPr/>
            <p:nvPr/>
          </p:nvSpPr>
          <p:spPr>
            <a:xfrm rot="16200000">
              <a:off x="2725498" y="3919799"/>
              <a:ext cx="219693" cy="58759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右中括号 32">
              <a:extLst>
                <a:ext uri="{FF2B5EF4-FFF2-40B4-BE49-F238E27FC236}">
                  <a16:creationId xmlns:a16="http://schemas.microsoft.com/office/drawing/2014/main" id="{B325A31B-530F-4FB3-9CCA-A1C9F2A11ABD}"/>
                </a:ext>
              </a:extLst>
            </p:cNvPr>
            <p:cNvSpPr/>
            <p:nvPr/>
          </p:nvSpPr>
          <p:spPr>
            <a:xfrm rot="16200000">
              <a:off x="2875232" y="3919807"/>
              <a:ext cx="219694" cy="58758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DC8AA1E2-A996-4CC4-B3F9-EADDF93C04AA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H="1" flipV="1">
              <a:off x="910076" y="4059018"/>
              <a:ext cx="1895889" cy="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ADA1F78-2EA7-4302-AF89-99CB1C6752BB}"/>
                </a:ext>
              </a:extLst>
            </p:cNvPr>
            <p:cNvCxnSpPr>
              <a:cxnSpLocks/>
              <a:stCxn id="32" idx="1"/>
              <a:endCxn id="33" idx="0"/>
            </p:cNvCxnSpPr>
            <p:nvPr/>
          </p:nvCxnSpPr>
          <p:spPr>
            <a:xfrm>
              <a:off x="2864724" y="4059025"/>
              <a:ext cx="90976" cy="8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F45813E0-BCA2-44AE-A695-72918BDCA673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>
              <a:off x="3014458" y="4059033"/>
              <a:ext cx="203526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65">
            <a:extLst>
              <a:ext uri="{FF2B5EF4-FFF2-40B4-BE49-F238E27FC236}">
                <a16:creationId xmlns:a16="http://schemas.microsoft.com/office/drawing/2014/main" id="{18DC649A-24A9-4C54-8910-A1C98C099B6C}"/>
              </a:ext>
            </a:extLst>
          </p:cNvPr>
          <p:cNvSpPr txBox="1"/>
          <p:nvPr/>
        </p:nvSpPr>
        <p:spPr>
          <a:xfrm>
            <a:off x="4471279" y="2854378"/>
            <a:ext cx="115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CMU Sans Serif" panose="02000603000000000000" pitchFamily="2" charset="0"/>
                <a:cs typeface="CMU Sans Serif" panose="02000603000000000000" pitchFamily="2" charset="0"/>
              </a:rPr>
              <a:t>counter</a:t>
            </a:r>
            <a:endParaRPr lang="zh-CN" altLang="en-US" sz="24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8" name="Picture 101" descr="Picture1.png">
            <a:extLst>
              <a:ext uri="{FF2B5EF4-FFF2-40B4-BE49-F238E27FC236}">
                <a16:creationId xmlns:a16="http://schemas.microsoft.com/office/drawing/2014/main" id="{9923E4FD-86CE-2046-A6F1-F4005A4DA4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3"/>
          <a:stretch/>
        </p:blipFill>
        <p:spPr bwMode="auto">
          <a:xfrm>
            <a:off x="5317755" y="3541958"/>
            <a:ext cx="3590925" cy="236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文本框 67">
            <a:extLst>
              <a:ext uri="{FF2B5EF4-FFF2-40B4-BE49-F238E27FC236}">
                <a16:creationId xmlns:a16="http://schemas.microsoft.com/office/drawing/2014/main" id="{98C1A963-DCDF-C84E-8CF2-20EFCC4DDF44}"/>
              </a:ext>
            </a:extLst>
          </p:cNvPr>
          <p:cNvSpPr txBox="1"/>
          <p:nvPr/>
        </p:nvSpPr>
        <p:spPr>
          <a:xfrm>
            <a:off x="6456830" y="2251137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t1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0" name="文本框 67">
            <a:extLst>
              <a:ext uri="{FF2B5EF4-FFF2-40B4-BE49-F238E27FC236}">
                <a16:creationId xmlns:a16="http://schemas.microsoft.com/office/drawing/2014/main" id="{4A559A8B-98B2-9342-BBED-1A19CBAE8A3A}"/>
              </a:ext>
            </a:extLst>
          </p:cNvPr>
          <p:cNvSpPr txBox="1"/>
          <p:nvPr/>
        </p:nvSpPr>
        <p:spPr>
          <a:xfrm>
            <a:off x="6956870" y="5903843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</a:t>
            </a:r>
            <a:endParaRPr lang="zh-CN" altLang="en-US" sz="2000" dirty="0">
              <a:solidFill>
                <a:srgbClr val="FF0000"/>
              </a:solidFill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1" name="文本框 67">
            <a:extLst>
              <a:ext uri="{FF2B5EF4-FFF2-40B4-BE49-F238E27FC236}">
                <a16:creationId xmlns:a16="http://schemas.microsoft.com/office/drawing/2014/main" id="{12D4DE6C-4FF7-8E41-AC82-467134F164F9}"/>
              </a:ext>
            </a:extLst>
          </p:cNvPr>
          <p:cNvSpPr txBox="1"/>
          <p:nvPr/>
        </p:nvSpPr>
        <p:spPr>
          <a:xfrm>
            <a:off x="7303650" y="4155376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t=t1</a:t>
            </a:r>
            <a:endParaRPr lang="zh-CN" altLang="en-US" sz="2000" dirty="0">
              <a:solidFill>
                <a:srgbClr val="FF0000"/>
              </a:solidFill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3073B087-73E4-9849-8799-C8FD4AD7BB6E}"/>
              </a:ext>
            </a:extLst>
          </p:cNvPr>
          <p:cNvCxnSpPr/>
          <p:nvPr/>
        </p:nvCxnSpPr>
        <p:spPr>
          <a:xfrm flipH="1">
            <a:off x="7245626" y="4601817"/>
            <a:ext cx="276050" cy="400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74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退相干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3200" i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</a:t>
            </a:r>
            <a:r>
              <a:rPr kumimoji="1" lang="en-US" altLang="zh-CN" sz="3200" baseline="-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kumimoji="1" lang="zh-CN" altLang="en-US" sz="3200" baseline="-250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59DEA0-8F5B-9A4C-AD32-D8BC669D5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37" y="1681119"/>
            <a:ext cx="7435601" cy="481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36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提纲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53120-7C86-8D44-B778-E256C641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289"/>
            <a:ext cx="7886700" cy="478551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背景知识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量子计算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基于光探测磁共振</a:t>
            </a:r>
            <a:r>
              <a:rPr lang="en-US" altLang="zh-CN" sz="22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(ODMR)</a:t>
            </a:r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技术的自旋量子调控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bg2">
                    <a:lumMod val="9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实验</a:t>
            </a:r>
            <a:endParaRPr lang="en-US" altLang="zh-CN" sz="24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solidFill>
                <a:schemeClr val="bg2">
                  <a:lumMod val="9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200" dirty="0">
                <a:solidFill>
                  <a:schemeClr val="bg2">
                    <a:lumMod val="90000"/>
                  </a:schemeClr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量子比特基本操控</a:t>
            </a:r>
            <a:endParaRPr lang="en-US" altLang="zh-CN" sz="2200" dirty="0">
              <a:solidFill>
                <a:schemeClr val="bg2">
                  <a:lumMod val="90000"/>
                </a:schemeClr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量子算法实现与扩展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440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68139" y="1734877"/>
                <a:ext cx="4356846" cy="4351338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Deutsch-</a:t>
                </a:r>
                <a:r>
                  <a:rPr lang="en-US" altLang="zh-CN" sz="2400" dirty="0" err="1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Jozsa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问题</a:t>
                </a:r>
                <a:endParaRPr lang="en-US" altLang="zh-CN" sz="24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{0,1}</m:t>
                    </m:r>
                  </m:oMath>
                </a14:m>
                <a:endParaRPr lang="en-US" altLang="zh-CN" sz="20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常函数</a:t>
                </a:r>
                <a:r>
                  <a:rPr lang="en-US" altLang="zh-CN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: </a:t>
                </a:r>
                <a:r>
                  <a:rPr lang="zh-CN" altLang="en-US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全部</a:t>
                </a:r>
                <a:r>
                  <a:rPr lang="en-US" altLang="zh-CN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0 / </a:t>
                </a:r>
                <a:r>
                  <a:rPr lang="zh-CN" altLang="en-US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全部</a:t>
                </a:r>
                <a:r>
                  <a:rPr lang="en-US" altLang="zh-CN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1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平衡函数</a:t>
                </a:r>
                <a:r>
                  <a:rPr lang="en-US" altLang="zh-CN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: </a:t>
                </a:r>
                <a:r>
                  <a:rPr lang="zh-CN" altLang="en-US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一半</a:t>
                </a:r>
                <a:r>
                  <a:rPr lang="en-US" altLang="zh-CN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0 </a:t>
                </a:r>
                <a:r>
                  <a:rPr lang="zh-CN" altLang="en-US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一半</a:t>
                </a:r>
                <a:r>
                  <a:rPr lang="en-US" altLang="zh-CN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1</a:t>
                </a: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endParaRPr lang="en-US" altLang="zh-CN" sz="20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对于经典情形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, </a:t>
                </a: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至少需要做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次测量才能确定</a:t>
                </a:r>
                <a:endParaRPr lang="en-US" altLang="zh-CN" sz="24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endParaRPr lang="en-US" altLang="zh-CN" sz="20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l"/>
                </a:pP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Deutsch–</a:t>
                </a:r>
                <a:r>
                  <a:rPr lang="en-US" altLang="zh-CN" sz="2400" dirty="0" err="1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Jozsa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算法</a:t>
                </a:r>
                <a:endParaRPr lang="en-US" altLang="zh-CN" sz="24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pPr lvl="1">
                  <a:lnSpc>
                    <a:spcPct val="10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 </a:t>
                </a:r>
                <a:r>
                  <a:rPr lang="zh-CN" altLang="en-US" sz="20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单次测量可以得到结果</a:t>
                </a:r>
                <a:endParaRPr lang="en-US" altLang="zh-CN" sz="20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139" y="1734877"/>
                <a:ext cx="4356846" cy="4351338"/>
              </a:xfrm>
              <a:blipFill>
                <a:blip r:embed="rId2"/>
                <a:stretch>
                  <a:fillRect l="-1818" t="-1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>
            <a:extLst>
              <a:ext uri="{FF2B5EF4-FFF2-40B4-BE49-F238E27FC236}">
                <a16:creationId xmlns:a16="http://schemas.microsoft.com/office/drawing/2014/main" id="{5F7909EE-B1EF-4BFA-97AD-ECABD03208E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3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Deutsch–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Jozsa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算法实验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F22798-BBE0-495B-A911-B335CD69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D863DCF-4D61-4E66-A795-008AE2E373E0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6DEF294-DFCA-470A-A759-81BEBA42A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69" y="2025780"/>
            <a:ext cx="4307380" cy="321164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E4C6429-E47A-4924-9803-13844E55D788}"/>
              </a:ext>
            </a:extLst>
          </p:cNvPr>
          <p:cNvSpPr/>
          <p:nvPr/>
        </p:nvSpPr>
        <p:spPr>
          <a:xfrm>
            <a:off x="2634951" y="6421370"/>
            <a:ext cx="83556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https://en.wikipedia.org/wiki/Deutsch%E2%80%93Jozsa_algorithm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562EC10-F309-474D-94E1-BA5829496889}"/>
              </a:ext>
            </a:extLst>
          </p:cNvPr>
          <p:cNvSpPr txBox="1"/>
          <p:nvPr/>
        </p:nvSpPr>
        <p:spPr>
          <a:xfrm>
            <a:off x="5893904" y="5237423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+mj-lt"/>
                <a:ea typeface="KaiTi" panose="02010609060101010101" pitchFamily="49" charset="-122"/>
              </a:rPr>
              <a:t>2</a:t>
            </a:r>
            <a:r>
              <a:rPr kumimoji="1" lang="en-US" altLang="zh-CN" baseline="30000" dirty="0">
                <a:latin typeface="+mj-lt"/>
                <a:ea typeface="KaiTi" panose="02010609060101010101" pitchFamily="49" charset="-122"/>
              </a:rPr>
              <a:t>n</a:t>
            </a:r>
            <a:r>
              <a:rPr kumimoji="1" lang="zh-CN" altLang="en-US" dirty="0">
                <a:latin typeface="+mj-lt"/>
                <a:ea typeface="KaiTi" panose="02010609060101010101" pitchFamily="49" charset="-122"/>
              </a:rPr>
              <a:t>个数的叠加态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DA0BC7-4260-494A-8F79-D48FBD5604C9}"/>
              </a:ext>
            </a:extLst>
          </p:cNvPr>
          <p:cNvSpPr txBox="1"/>
          <p:nvPr/>
        </p:nvSpPr>
        <p:spPr>
          <a:xfrm>
            <a:off x="6977270" y="5228143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j-lt"/>
                <a:ea typeface="KaiTi" panose="02010609060101010101" pitchFamily="49" charset="-122"/>
              </a:rPr>
              <a:t>不变</a:t>
            </a:r>
            <a:r>
              <a:rPr kumimoji="1" lang="en-US" altLang="zh-CN" dirty="0">
                <a:latin typeface="+mj-lt"/>
                <a:ea typeface="KaiTi" panose="02010609060101010101" pitchFamily="49" charset="-122"/>
              </a:rPr>
              <a:t>(</a:t>
            </a:r>
            <a:r>
              <a:rPr kumimoji="1" lang="zh-CN" altLang="en-US" dirty="0">
                <a:latin typeface="+mj-lt"/>
                <a:ea typeface="KaiTi" panose="02010609060101010101" pitchFamily="49" charset="-122"/>
              </a:rPr>
              <a:t>常</a:t>
            </a:r>
            <a:r>
              <a:rPr kumimoji="1" lang="en-US" altLang="zh-CN" dirty="0">
                <a:latin typeface="+mj-lt"/>
                <a:ea typeface="KaiTi" panose="02010609060101010101" pitchFamily="49" charset="-122"/>
              </a:rPr>
              <a:t>)</a:t>
            </a:r>
            <a:r>
              <a:rPr kumimoji="1" lang="zh-CN" altLang="en-US" dirty="0">
                <a:latin typeface="+mj-lt"/>
                <a:ea typeface="KaiTi" panose="02010609060101010101" pitchFamily="49" charset="-122"/>
              </a:rPr>
              <a:t>正交</a:t>
            </a:r>
            <a:r>
              <a:rPr kumimoji="1" lang="en-US" altLang="zh-CN" dirty="0">
                <a:latin typeface="+mj-lt"/>
                <a:ea typeface="KaiTi" panose="02010609060101010101" pitchFamily="49" charset="-122"/>
              </a:rPr>
              <a:t>(</a:t>
            </a:r>
            <a:r>
              <a:rPr kumimoji="1" lang="zh-CN" altLang="en-US" dirty="0">
                <a:latin typeface="+mj-lt"/>
                <a:ea typeface="KaiTi" panose="02010609060101010101" pitchFamily="49" charset="-122"/>
              </a:rPr>
              <a:t>平</a:t>
            </a:r>
            <a:r>
              <a:rPr kumimoji="1" lang="en-US" altLang="zh-CN" dirty="0">
                <a:latin typeface="+mj-lt"/>
                <a:ea typeface="KaiTi" panose="02010609060101010101" pitchFamily="49" charset="-122"/>
              </a:rPr>
              <a:t>)</a:t>
            </a:r>
            <a:endParaRPr kumimoji="1" lang="zh-CN" altLang="en-US" dirty="0">
              <a:latin typeface="+mj-lt"/>
              <a:ea typeface="KaiTi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A35BA9-28A2-E54D-BBDF-C07BB331D2AE}"/>
              </a:ext>
            </a:extLst>
          </p:cNvPr>
          <p:cNvSpPr txBox="1"/>
          <p:nvPr/>
        </p:nvSpPr>
        <p:spPr>
          <a:xfrm>
            <a:off x="8021555" y="5229061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KaiTi" panose="02010609060101010101" pitchFamily="49" charset="-122"/>
              </a:rPr>
              <a:t>|000…0&gt;</a:t>
            </a:r>
            <a:endParaRPr kumimoji="1" lang="zh-CN" altLang="en-US" dirty="0">
              <a:ea typeface="KaiTi" panose="02010609060101010101" pitchFamily="49" charset="-122"/>
            </a:endParaRPr>
          </a:p>
          <a:p>
            <a:r>
              <a:rPr kumimoji="1" lang="en-US" altLang="zh-CN" dirty="0">
                <a:latin typeface="+mj-lt"/>
                <a:ea typeface="KaiTi" panose="02010609060101010101" pitchFamily="49" charset="-122"/>
              </a:rPr>
              <a:t>|111…1&gt;</a:t>
            </a:r>
            <a:endParaRPr kumimoji="1" lang="zh-CN" altLang="en-US" dirty="0">
              <a:latin typeface="+mj-lt"/>
              <a:ea typeface="KaiTi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BA29D6-BB42-0F43-8C6D-61F3B5AA1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132" y="1652638"/>
            <a:ext cx="1800275" cy="34427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996813" y="2974258"/>
            <a:ext cx="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1306" y="4091154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常函数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E19C10-6E40-4A68-98D2-76DD0AABC2EA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838E2D-6E98-4776-98E6-E7ABCE85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14D0D632-57EB-4B8A-B1A3-3593D560B7D0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3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Deutsch–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Jozsa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算法实验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F8A456-32D6-4993-91A8-CB6317916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45" y="2325216"/>
            <a:ext cx="7909885" cy="18054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03DF46-E527-4021-9EE3-E5B4E66B2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24" y="1577024"/>
            <a:ext cx="2670626" cy="51071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AD4D24AE-FFE2-4B15-8949-CDB195D95CB2}"/>
              </a:ext>
            </a:extLst>
          </p:cNvPr>
          <p:cNvSpPr/>
          <p:nvPr/>
        </p:nvSpPr>
        <p:spPr>
          <a:xfrm>
            <a:off x="4735551" y="4137267"/>
            <a:ext cx="16778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平衡函数</a:t>
            </a:r>
          </a:p>
        </p:txBody>
      </p:sp>
    </p:spTree>
    <p:extLst>
      <p:ext uri="{BB962C8B-B14F-4D97-AF65-F5344CB8AC3E}">
        <p14:creationId xmlns:p14="http://schemas.microsoft.com/office/powerpoint/2010/main" val="2178076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量子控制 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拉比振荡 </a:t>
            </a:r>
            <a:r>
              <a:rPr kumimoji="1" lang="en-US" altLang="zh-CN" sz="32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(Rabi oscillation)</a:t>
            </a:r>
            <a:endParaRPr kumimoji="1" lang="zh-CN" altLang="en-US" sz="3200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FDBB452-C6AD-472C-88A8-9F20DA332A07}"/>
              </a:ext>
            </a:extLst>
          </p:cNvPr>
          <p:cNvGrpSpPr/>
          <p:nvPr/>
        </p:nvGrpSpPr>
        <p:grpSpPr>
          <a:xfrm>
            <a:off x="5247131" y="2353031"/>
            <a:ext cx="3059477" cy="365972"/>
            <a:chOff x="868681" y="3839332"/>
            <a:chExt cx="2334765" cy="219703"/>
          </a:xfrm>
        </p:grpSpPr>
        <p:sp>
          <p:nvSpPr>
            <p:cNvPr id="34" name="右中括号 33">
              <a:extLst>
                <a:ext uri="{FF2B5EF4-FFF2-40B4-BE49-F238E27FC236}">
                  <a16:creationId xmlns:a16="http://schemas.microsoft.com/office/drawing/2014/main" id="{7F59800B-1D52-4FED-9F62-7A3A6A0E3282}"/>
                </a:ext>
              </a:extLst>
            </p:cNvPr>
            <p:cNvSpPr/>
            <p:nvPr/>
          </p:nvSpPr>
          <p:spPr>
            <a:xfrm rot="16200000">
              <a:off x="1013993" y="3887383"/>
              <a:ext cx="219693" cy="123592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右中括号 34">
              <a:extLst>
                <a:ext uri="{FF2B5EF4-FFF2-40B4-BE49-F238E27FC236}">
                  <a16:creationId xmlns:a16="http://schemas.microsoft.com/office/drawing/2014/main" id="{52151B4C-4B12-4239-A897-6C7C9E97C70C}"/>
                </a:ext>
              </a:extLst>
            </p:cNvPr>
            <p:cNvSpPr/>
            <p:nvPr/>
          </p:nvSpPr>
          <p:spPr>
            <a:xfrm rot="16200000">
              <a:off x="2766196" y="3825309"/>
              <a:ext cx="219694" cy="247754"/>
            </a:xfrm>
            <a:prstGeom prst="rightBracket">
              <a:avLst>
                <a:gd name="adj" fmla="val 0"/>
              </a:avLst>
            </a:prstGeom>
            <a:solidFill>
              <a:srgbClr val="92D050"/>
            </a:solidFill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9132908-AF7B-48BD-804E-F4FBDCFCAE46}"/>
                </a:ext>
              </a:extLst>
            </p:cNvPr>
            <p:cNvCxnSpPr>
              <a:stCxn id="34" idx="0"/>
            </p:cNvCxnSpPr>
            <p:nvPr/>
          </p:nvCxnSpPr>
          <p:spPr>
            <a:xfrm flipH="1">
              <a:off x="868681" y="4059025"/>
              <a:ext cx="193362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8301DDB5-1B58-49BC-9EC7-51B3366B6309}"/>
                </a:ext>
              </a:extLst>
            </p:cNvPr>
            <p:cNvCxnSpPr>
              <a:cxnSpLocks/>
              <a:stCxn id="34" idx="1"/>
              <a:endCxn id="35" idx="0"/>
            </p:cNvCxnSpPr>
            <p:nvPr/>
          </p:nvCxnSpPr>
          <p:spPr>
            <a:xfrm>
              <a:off x="1185635" y="4059026"/>
              <a:ext cx="1566531" cy="8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EBE1C3B1-0D4C-4998-8931-022FA2FBC782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>
              <a:off x="2999920" y="4059033"/>
              <a:ext cx="203526" cy="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右中括号 15">
            <a:extLst>
              <a:ext uri="{FF2B5EF4-FFF2-40B4-BE49-F238E27FC236}">
                <a16:creationId xmlns:a16="http://schemas.microsoft.com/office/drawing/2014/main" id="{3BE7959E-42CA-4FE2-B387-05FE99DC7B77}"/>
              </a:ext>
            </a:extLst>
          </p:cNvPr>
          <p:cNvSpPr/>
          <p:nvPr/>
        </p:nvSpPr>
        <p:spPr>
          <a:xfrm rot="16200000">
            <a:off x="5876543" y="2806490"/>
            <a:ext cx="379576" cy="548635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ACF82E7-1721-4E15-A504-8EBBFAE91101}"/>
              </a:ext>
            </a:extLst>
          </p:cNvPr>
          <p:cNvCxnSpPr/>
          <p:nvPr/>
        </p:nvCxnSpPr>
        <p:spPr>
          <a:xfrm flipH="1">
            <a:off x="5247131" y="3271215"/>
            <a:ext cx="544879" cy="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65">
            <a:extLst>
              <a:ext uri="{FF2B5EF4-FFF2-40B4-BE49-F238E27FC236}">
                <a16:creationId xmlns:a16="http://schemas.microsoft.com/office/drawing/2014/main" id="{00AF754E-774B-45DF-8ABB-E56BA3403636}"/>
              </a:ext>
            </a:extLst>
          </p:cNvPr>
          <p:cNvSpPr txBox="1"/>
          <p:nvPr/>
        </p:nvSpPr>
        <p:spPr>
          <a:xfrm>
            <a:off x="4671772" y="2947281"/>
            <a:ext cx="57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mw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9" name="文本框 65">
            <a:extLst>
              <a:ext uri="{FF2B5EF4-FFF2-40B4-BE49-F238E27FC236}">
                <a16:creationId xmlns:a16="http://schemas.microsoft.com/office/drawing/2014/main" id="{50A2A239-03CD-4EEC-871E-CCB678B7038B}"/>
              </a:ext>
            </a:extLst>
          </p:cNvPr>
          <p:cNvSpPr txBox="1"/>
          <p:nvPr/>
        </p:nvSpPr>
        <p:spPr>
          <a:xfrm>
            <a:off x="4572000" y="2349654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laser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0" name="右中括号 19">
            <a:extLst>
              <a:ext uri="{FF2B5EF4-FFF2-40B4-BE49-F238E27FC236}">
                <a16:creationId xmlns:a16="http://schemas.microsoft.com/office/drawing/2014/main" id="{FCB0A280-5377-4E09-9311-81E5A3726DB4}"/>
              </a:ext>
            </a:extLst>
          </p:cNvPr>
          <p:cNvSpPr/>
          <p:nvPr/>
        </p:nvSpPr>
        <p:spPr>
          <a:xfrm rot="16200000">
            <a:off x="6653781" y="2577878"/>
            <a:ext cx="379576" cy="1005838"/>
          </a:xfrm>
          <a:prstGeom prst="rightBracket">
            <a:avLst>
              <a:gd name="adj" fmla="val 0"/>
            </a:avLst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A67C0A2-6E6C-4063-BE2D-1E5EEEF460A3}"/>
              </a:ext>
            </a:extLst>
          </p:cNvPr>
          <p:cNvCxnSpPr/>
          <p:nvPr/>
        </p:nvCxnSpPr>
        <p:spPr>
          <a:xfrm flipV="1">
            <a:off x="6340648" y="3271215"/>
            <a:ext cx="1965960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67">
            <a:extLst>
              <a:ext uri="{FF2B5EF4-FFF2-40B4-BE49-F238E27FC236}">
                <a16:creationId xmlns:a16="http://schemas.microsoft.com/office/drawing/2014/main" id="{E70B5D22-93DC-4C28-8E80-ECEA00C5094C}"/>
              </a:ext>
            </a:extLst>
          </p:cNvPr>
          <p:cNvSpPr txBox="1"/>
          <p:nvPr/>
        </p:nvSpPr>
        <p:spPr>
          <a:xfrm>
            <a:off x="5763480" y="2879849"/>
            <a:ext cx="100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time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38B4DFC3-367B-46D2-BFC7-300905EF8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8320"/>
            <a:ext cx="6901704" cy="93459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共振条件下，由拉比震荡实验确定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/2, 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en-US" altLang="zh-CN" sz="2400" dirty="0">
                <a:latin typeface="Symbol" panose="05050102010706020507" pitchFamily="18" charset="2"/>
                <a:ea typeface="楷体" panose="02010609060101010101" pitchFamily="49" charset="-122"/>
              </a:rPr>
              <a:t>, 2</a:t>
            </a:r>
            <a:r>
              <a:rPr lang="en-US" altLang="zh-CN" sz="2400" i="1" dirty="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脉冲长度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D78A3EF-2B2F-4675-BA89-E6C4EC27CE5A}"/>
              </a:ext>
            </a:extLst>
          </p:cNvPr>
          <p:cNvGrpSpPr/>
          <p:nvPr/>
        </p:nvGrpSpPr>
        <p:grpSpPr>
          <a:xfrm>
            <a:off x="5301367" y="3503335"/>
            <a:ext cx="3024284" cy="365972"/>
            <a:chOff x="910076" y="3839332"/>
            <a:chExt cx="2307908" cy="219703"/>
          </a:xfrm>
          <a:solidFill>
            <a:schemeClr val="bg2">
              <a:lumMod val="50000"/>
            </a:schemeClr>
          </a:solidFill>
        </p:grpSpPr>
        <p:sp>
          <p:nvSpPr>
            <p:cNvPr id="44" name="右中括号 43">
              <a:extLst>
                <a:ext uri="{FF2B5EF4-FFF2-40B4-BE49-F238E27FC236}">
                  <a16:creationId xmlns:a16="http://schemas.microsoft.com/office/drawing/2014/main" id="{DC93D64E-ACFA-4346-AFD5-229A22E7ECC1}"/>
                </a:ext>
              </a:extLst>
            </p:cNvPr>
            <p:cNvSpPr/>
            <p:nvPr/>
          </p:nvSpPr>
          <p:spPr>
            <a:xfrm rot="16200000">
              <a:off x="2725498" y="3919799"/>
              <a:ext cx="219693" cy="58759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右中括号 44">
              <a:extLst>
                <a:ext uri="{FF2B5EF4-FFF2-40B4-BE49-F238E27FC236}">
                  <a16:creationId xmlns:a16="http://schemas.microsoft.com/office/drawing/2014/main" id="{B875143C-0B60-4ED4-A354-BB46E98BEC2D}"/>
                </a:ext>
              </a:extLst>
            </p:cNvPr>
            <p:cNvSpPr/>
            <p:nvPr/>
          </p:nvSpPr>
          <p:spPr>
            <a:xfrm rot="16200000">
              <a:off x="2875232" y="3919807"/>
              <a:ext cx="219694" cy="58758"/>
            </a:xfrm>
            <a:prstGeom prst="rightBracket">
              <a:avLst>
                <a:gd name="adj" fmla="val 0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397D359F-5A01-401A-B5F8-580844CED04C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H="1" flipV="1">
              <a:off x="910076" y="4059018"/>
              <a:ext cx="1895889" cy="7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396E4F83-C675-4E37-8A05-166BCFD19795}"/>
                </a:ext>
              </a:extLst>
            </p:cNvPr>
            <p:cNvCxnSpPr>
              <a:cxnSpLocks/>
              <a:stCxn id="44" idx="1"/>
              <a:endCxn id="45" idx="0"/>
            </p:cNvCxnSpPr>
            <p:nvPr/>
          </p:nvCxnSpPr>
          <p:spPr>
            <a:xfrm>
              <a:off x="2864724" y="4059025"/>
              <a:ext cx="90976" cy="8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EA24A76-32E2-4B9C-90B9-0941F8BF077B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>
              <a:off x="3014458" y="4059033"/>
              <a:ext cx="203526" cy="2"/>
            </a:xfrm>
            <a:prstGeom prst="line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65">
            <a:extLst>
              <a:ext uri="{FF2B5EF4-FFF2-40B4-BE49-F238E27FC236}">
                <a16:creationId xmlns:a16="http://schemas.microsoft.com/office/drawing/2014/main" id="{3276214F-2EA3-486B-846A-246A2278B501}"/>
              </a:ext>
            </a:extLst>
          </p:cNvPr>
          <p:cNvSpPr txBox="1"/>
          <p:nvPr/>
        </p:nvSpPr>
        <p:spPr>
          <a:xfrm>
            <a:off x="4306416" y="3535039"/>
            <a:ext cx="994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CMU Sans Serif" panose="02000603000000000000" pitchFamily="2" charset="0"/>
                <a:cs typeface="CMU Sans Serif" panose="02000603000000000000" pitchFamily="2" charset="0"/>
              </a:rPr>
              <a:t>counter</a:t>
            </a:r>
            <a:endParaRPr lang="zh-CN" altLang="en-US" sz="2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/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↑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  <a:ea typeface="隶书" panose="02010509060101010101" pitchFamily="49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funcPr>
                        <m:fNam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                         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cos</m:t>
                          </m:r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隶书" panose="02010509060101010101" pitchFamily="49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隶书" panose="020105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−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𝜔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隶书" panose="02010509060101010101" pitchFamily="49" charset="-122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隶书" panose="020105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mc:Choice>
        <mc:Fallback xmlns="">
          <p:sp>
            <p:nvSpPr>
              <p:cNvPr id="55" name="文本框 16">
                <a:extLst>
                  <a:ext uri="{FF2B5EF4-FFF2-40B4-BE49-F238E27FC236}">
                    <a16:creationId xmlns:a16="http://schemas.microsoft.com/office/drawing/2014/main" id="{34C2A280-F7ED-446C-80BF-CEC2F3A46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9" y="2531071"/>
                <a:ext cx="4186185" cy="1189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组合 64">
            <a:extLst>
              <a:ext uri="{FF2B5EF4-FFF2-40B4-BE49-F238E27FC236}">
                <a16:creationId xmlns:a16="http://schemas.microsoft.com/office/drawing/2014/main" id="{0C4B23AF-CC40-47F3-9AD9-C22ABD9E715F}"/>
              </a:ext>
            </a:extLst>
          </p:cNvPr>
          <p:cNvGrpSpPr/>
          <p:nvPr/>
        </p:nvGrpSpPr>
        <p:grpSpPr>
          <a:xfrm>
            <a:off x="1104093" y="3935149"/>
            <a:ext cx="1816071" cy="2712342"/>
            <a:chOff x="1625830" y="2246499"/>
            <a:chExt cx="1816071" cy="2712342"/>
          </a:xfrm>
        </p:grpSpPr>
        <p:grpSp>
          <p:nvGrpSpPr>
            <p:cNvPr id="23" name="Group 89">
              <a:extLst>
                <a:ext uri="{FF2B5EF4-FFF2-40B4-BE49-F238E27FC236}">
                  <a16:creationId xmlns:a16="http://schemas.microsoft.com/office/drawing/2014/main" id="{5040398C-4B1C-400C-95C2-608D84896B53}"/>
                </a:ext>
              </a:extLst>
            </p:cNvPr>
            <p:cNvGrpSpPr/>
            <p:nvPr/>
          </p:nvGrpSpPr>
          <p:grpSpPr>
            <a:xfrm>
              <a:off x="1625830" y="2718986"/>
              <a:ext cx="1816071" cy="1873494"/>
              <a:chOff x="1511302" y="1427126"/>
              <a:chExt cx="1917698" cy="1966516"/>
            </a:xfrm>
          </p:grpSpPr>
          <p:grpSp>
            <p:nvGrpSpPr>
              <p:cNvPr id="24" name="Group 85">
                <a:extLst>
                  <a:ext uri="{FF2B5EF4-FFF2-40B4-BE49-F238E27FC236}">
                    <a16:creationId xmlns:a16="http://schemas.microsoft.com/office/drawing/2014/main" id="{68DAAA0B-F939-48F8-BF35-20D87BB832D4}"/>
                  </a:ext>
                </a:extLst>
              </p:cNvPr>
              <p:cNvGrpSpPr/>
              <p:nvPr/>
            </p:nvGrpSpPr>
            <p:grpSpPr>
              <a:xfrm>
                <a:off x="1511302" y="1427126"/>
                <a:ext cx="1917698" cy="1966516"/>
                <a:chOff x="1266029" y="1487708"/>
                <a:chExt cx="1989298" cy="1966516"/>
              </a:xfrm>
            </p:grpSpPr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F69EAB4B-4D4E-4446-8DCC-E75E35FA5DCB}"/>
                    </a:ext>
                  </a:extLst>
                </p:cNvPr>
                <p:cNvGrpSpPr/>
                <p:nvPr/>
              </p:nvGrpSpPr>
              <p:grpSpPr>
                <a:xfrm>
                  <a:off x="1266029" y="1487708"/>
                  <a:ext cx="1989298" cy="1963398"/>
                  <a:chOff x="2071670" y="2214554"/>
                  <a:chExt cx="1643074" cy="1571636"/>
                </a:xfrm>
              </p:grpSpPr>
              <p:sp>
                <p:nvSpPr>
                  <p:cNvPr id="31" name="椭圆 30">
                    <a:extLst>
                      <a:ext uri="{FF2B5EF4-FFF2-40B4-BE49-F238E27FC236}">
                        <a16:creationId xmlns:a16="http://schemas.microsoft.com/office/drawing/2014/main" id="{3EDF2A0D-C905-4679-9175-319C3EDA67A6}"/>
                      </a:ext>
                    </a:extLst>
                  </p:cNvPr>
                  <p:cNvSpPr/>
                  <p:nvPr/>
                </p:nvSpPr>
                <p:spPr>
                  <a:xfrm>
                    <a:off x="2071670" y="2214554"/>
                    <a:ext cx="1643074" cy="157163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2" name="弧形 31">
                    <a:extLst>
                      <a:ext uri="{FF2B5EF4-FFF2-40B4-BE49-F238E27FC236}">
                        <a16:creationId xmlns:a16="http://schemas.microsoft.com/office/drawing/2014/main" id="{C6EEAFBD-2DE9-47A5-B85C-9F4C00CED161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10770201"/>
                      <a:gd name="adj2" fmla="val 0"/>
                    </a:avLst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3" name="弧形 32">
                    <a:extLst>
                      <a:ext uri="{FF2B5EF4-FFF2-40B4-BE49-F238E27FC236}">
                        <a16:creationId xmlns:a16="http://schemas.microsoft.com/office/drawing/2014/main" id="{26819396-F46D-446A-A627-2988DEBC3D35}"/>
                      </a:ext>
                    </a:extLst>
                  </p:cNvPr>
                  <p:cNvSpPr/>
                  <p:nvPr/>
                </p:nvSpPr>
                <p:spPr>
                  <a:xfrm>
                    <a:off x="2071670" y="2761210"/>
                    <a:ext cx="1643074" cy="500066"/>
                  </a:xfrm>
                  <a:prstGeom prst="arc">
                    <a:avLst>
                      <a:gd name="adj1" fmla="val 29432"/>
                      <a:gd name="adj2" fmla="val 10810397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4572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7" name="弧形 26">
                  <a:extLst>
                    <a:ext uri="{FF2B5EF4-FFF2-40B4-BE49-F238E27FC236}">
                      <a16:creationId xmlns:a16="http://schemas.microsoft.com/office/drawing/2014/main" id="{828F49B1-DBCF-4E50-AD69-3117B091DB4C}"/>
                    </a:ext>
                  </a:extLst>
                </p:cNvPr>
                <p:cNvSpPr/>
                <p:nvPr/>
              </p:nvSpPr>
              <p:spPr>
                <a:xfrm rot="16200000">
                  <a:off x="1326260" y="2066629"/>
                  <a:ext cx="1921654" cy="833445"/>
                </a:xfrm>
                <a:prstGeom prst="arc">
                  <a:avLst>
                    <a:gd name="adj1" fmla="val 13613"/>
                    <a:gd name="adj2" fmla="val 10878405"/>
                  </a:avLst>
                </a:prstGeom>
                <a:ln w="28575">
                  <a:solidFill>
                    <a:srgbClr val="FF0000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/>
                </a:p>
              </p:txBody>
            </p:sp>
            <p:grpSp>
              <p:nvGrpSpPr>
                <p:cNvPr id="28" name="Group 1">
                  <a:extLst>
                    <a:ext uri="{FF2B5EF4-FFF2-40B4-BE49-F238E27FC236}">
                      <a16:creationId xmlns:a16="http://schemas.microsoft.com/office/drawing/2014/main" id="{9BCA02F3-DA95-49D9-A4B5-ADCB3096B074}"/>
                    </a:ext>
                  </a:extLst>
                </p:cNvPr>
                <p:cNvGrpSpPr/>
                <p:nvPr/>
              </p:nvGrpSpPr>
              <p:grpSpPr>
                <a:xfrm>
                  <a:off x="2292068" y="1573073"/>
                  <a:ext cx="13701" cy="1881151"/>
                  <a:chOff x="2292068" y="1573073"/>
                  <a:chExt cx="13701" cy="1881151"/>
                </a:xfrm>
              </p:grpSpPr>
              <p:cxnSp>
                <p:nvCxnSpPr>
                  <p:cNvPr id="29" name="直接箭头连接符 28">
                    <a:extLst>
                      <a:ext uri="{FF2B5EF4-FFF2-40B4-BE49-F238E27FC236}">
                        <a16:creationId xmlns:a16="http://schemas.microsoft.com/office/drawing/2014/main" id="{7B147FF1-B46D-4002-BE55-10DB2474583A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1823521" y="2041620"/>
                    <a:ext cx="939017" cy="1923"/>
                  </a:xfrm>
                  <a:prstGeom prst="straightConnector1">
                    <a:avLst/>
                  </a:prstGeom>
                  <a:ln w="38100">
                    <a:solidFill>
                      <a:srgbClr val="F6960A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直接箭头连接符 29">
                    <a:extLst>
                      <a:ext uri="{FF2B5EF4-FFF2-40B4-BE49-F238E27FC236}">
                        <a16:creationId xmlns:a16="http://schemas.microsoft.com/office/drawing/2014/main" id="{CE7A4035-33BE-45A1-AC1C-AB231908BDBC}"/>
                      </a:ext>
                    </a:extLst>
                  </p:cNvPr>
                  <p:cNvCxnSpPr/>
                  <p:nvPr/>
                </p:nvCxnSpPr>
                <p:spPr>
                  <a:xfrm rot="5400000" flipH="1" flipV="1">
                    <a:off x="1835299" y="2983754"/>
                    <a:ext cx="939017" cy="1923"/>
                  </a:xfrm>
                  <a:prstGeom prst="straightConnector1">
                    <a:avLst/>
                  </a:prstGeom>
                  <a:ln w="28575">
                    <a:noFill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6DED86A0-23BE-4987-A959-E8B95A115F19}"/>
                  </a:ext>
                </a:extLst>
              </p:cNvPr>
              <p:cNvSpPr/>
              <p:nvPr/>
            </p:nvSpPr>
            <p:spPr>
              <a:xfrm rot="16200000">
                <a:off x="1546212" y="2018531"/>
                <a:ext cx="1921654" cy="803447"/>
              </a:xfrm>
              <a:prstGeom prst="arc">
                <a:avLst>
                  <a:gd name="adj1" fmla="val 10827655"/>
                  <a:gd name="adj2" fmla="val 20700210"/>
                </a:avLst>
              </a:prstGeom>
              <a:ln w="28575">
                <a:solidFill>
                  <a:srgbClr val="FF0000"/>
                </a:solidFill>
                <a:prstDash val="sys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FC9E0BF5-508C-41F5-BC07-5E361A9B99E1}"/>
                </a:ext>
              </a:extLst>
            </p:cNvPr>
            <p:cNvSpPr txBox="1"/>
            <p:nvPr/>
          </p:nvSpPr>
          <p:spPr>
            <a:xfrm>
              <a:off x="2484628" y="2246499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0</a:t>
              </a:r>
              <a:endParaRPr lang="zh-CN" altLang="en-US" dirty="0"/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8EFF1C3C-E85D-43AE-98CA-1C6F2E8F6BC3}"/>
                </a:ext>
              </a:extLst>
            </p:cNvPr>
            <p:cNvSpPr txBox="1"/>
            <p:nvPr/>
          </p:nvSpPr>
          <p:spPr>
            <a:xfrm>
              <a:off x="2538288" y="4589509"/>
              <a:ext cx="819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/>
                <a:t>m</a:t>
              </a:r>
              <a:r>
                <a:rPr lang="en-US" altLang="zh-CN" baseline="-25000" dirty="0" err="1"/>
                <a:t>s</a:t>
              </a:r>
              <a:r>
                <a:rPr lang="en-US" altLang="zh-CN" baseline="-25000" dirty="0"/>
                <a:t> </a:t>
              </a:r>
              <a:r>
                <a:rPr lang="en-US" altLang="zh-CN" dirty="0"/>
                <a:t>= -1</a:t>
              </a:r>
              <a:endParaRPr lang="zh-CN" altLang="en-US" dirty="0"/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278D887A-C5BD-45C9-8468-7EFEDDB2B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17"/>
          <a:stretch>
            <a:fillRect/>
          </a:stretch>
        </p:blipFill>
        <p:spPr>
          <a:xfrm>
            <a:off x="4247882" y="4124140"/>
            <a:ext cx="3734072" cy="2716373"/>
          </a:xfrm>
          <a:prstGeom prst="rect">
            <a:avLst/>
          </a:prstGeom>
        </p:spPr>
      </p:pic>
      <p:sp>
        <p:nvSpPr>
          <p:cNvPr id="51" name="椭圆 50">
            <a:extLst>
              <a:ext uri="{FF2B5EF4-FFF2-40B4-BE49-F238E27FC236}">
                <a16:creationId xmlns:a16="http://schemas.microsoft.com/office/drawing/2014/main" id="{47C8108E-4B3C-0B47-893D-B7F55580FC35}"/>
              </a:ext>
            </a:extLst>
          </p:cNvPr>
          <p:cNvSpPr/>
          <p:nvPr/>
        </p:nvSpPr>
        <p:spPr>
          <a:xfrm>
            <a:off x="5201422" y="4609070"/>
            <a:ext cx="152083" cy="147807"/>
          </a:xfrm>
          <a:prstGeom prst="ellipse">
            <a:avLst/>
          </a:prstGeom>
          <a:solidFill>
            <a:srgbClr val="F686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81491F3-3E5B-9545-A60A-4727E875B49D}"/>
                  </a:ext>
                </a:extLst>
              </p:cNvPr>
              <p:cNvSpPr txBox="1"/>
              <p:nvPr/>
            </p:nvSpPr>
            <p:spPr>
              <a:xfrm>
                <a:off x="5020597" y="4018082"/>
                <a:ext cx="70371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0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altLang="zh-CN" b="0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Symbol" pitchFamily="2" charset="2"/>
                    <a:ea typeface="隶书" panose="02010509060101010101" pitchFamily="49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dirty="0">
                    <a:latin typeface="Times New Roman" panose="02020603050405020304" pitchFamily="18" charset="0"/>
                    <a:ea typeface="隶书" panose="02010509060101010101" pitchFamily="49" charset="-122"/>
                    <a:cs typeface="Times New Roman" panose="02020603050405020304" pitchFamily="18" charset="0"/>
                  </a:rPr>
                  <a:t>脉冲</a:t>
                </a:r>
              </a:p>
            </p:txBody>
          </p:sp>
        </mc:Choice>
        <mc:Fallback xmlns=""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481491F3-3E5B-9545-A60A-4727E875B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597" y="4018082"/>
                <a:ext cx="703719" cy="553998"/>
              </a:xfrm>
              <a:prstGeom prst="rect">
                <a:avLst/>
              </a:prstGeom>
              <a:blipFill>
                <a:blip r:embed="rId5"/>
                <a:stretch>
                  <a:fillRect l="-17544" r="-17544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7872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87E19C10-6E40-4A68-98D2-76DD0AABC2EA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E838E2D-6E98-4776-98E6-E7ABCE85D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14D0D632-57EB-4B8A-B1A3-3593D560B7D0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3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Deutsch–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Jozsa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算法实验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8F6CFDC-29E2-432F-9F9A-EA80C455F1AC}"/>
              </a:ext>
            </a:extLst>
          </p:cNvPr>
          <p:cNvGrpSpPr/>
          <p:nvPr/>
        </p:nvGrpSpPr>
        <p:grpSpPr>
          <a:xfrm>
            <a:off x="1200413" y="4453013"/>
            <a:ext cx="5208331" cy="1738995"/>
            <a:chOff x="1018014" y="4753879"/>
            <a:chExt cx="5208331" cy="1738995"/>
          </a:xfrm>
        </p:grpSpPr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6422733F-98D7-41AD-9970-8DFCF37D56DD}"/>
                </a:ext>
              </a:extLst>
            </p:cNvPr>
            <p:cNvCxnSpPr/>
            <p:nvPr/>
          </p:nvCxnSpPr>
          <p:spPr>
            <a:xfrm>
              <a:off x="1670050" y="5035550"/>
              <a:ext cx="14224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FF354396-EABB-45C2-86DA-C5D2FE8DB9D8}"/>
                </a:ext>
              </a:extLst>
            </p:cNvPr>
            <p:cNvCxnSpPr/>
            <p:nvPr/>
          </p:nvCxnSpPr>
          <p:spPr>
            <a:xfrm>
              <a:off x="3511550" y="5283200"/>
              <a:ext cx="14224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BADB6371-7CAB-48C8-8AE6-D66B8D411C5A}"/>
                </a:ext>
              </a:extLst>
            </p:cNvPr>
            <p:cNvCxnSpPr/>
            <p:nvPr/>
          </p:nvCxnSpPr>
          <p:spPr>
            <a:xfrm>
              <a:off x="2451100" y="6229350"/>
              <a:ext cx="1422400" cy="0"/>
            </a:xfrm>
            <a:prstGeom prst="line">
              <a:avLst/>
            </a:prstGeom>
            <a:ln w="571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EC147FB-BEF4-4CFE-9DC4-E416980F5EAA}"/>
                    </a:ext>
                  </a:extLst>
                </p:cNvPr>
                <p:cNvSpPr txBox="1"/>
                <p:nvPr/>
              </p:nvSpPr>
              <p:spPr>
                <a:xfrm>
                  <a:off x="5118349" y="5125061"/>
                  <a:ext cx="63478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1⟩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FEC147FB-BEF4-4CFE-9DC4-E416980F5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8349" y="5125061"/>
                  <a:ext cx="63478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3077" r="-38462" b="-377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59CD66C-6DC6-4EA9-99E1-53CCFF4C627A}"/>
                    </a:ext>
                  </a:extLst>
                </p:cNvPr>
                <p:cNvSpPr txBox="1"/>
                <p:nvPr/>
              </p:nvSpPr>
              <p:spPr>
                <a:xfrm>
                  <a:off x="4039803" y="6123542"/>
                  <a:ext cx="532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|0⟩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0" name="文本框 29">
                  <a:extLst>
                    <a:ext uri="{FF2B5EF4-FFF2-40B4-BE49-F238E27FC236}">
                      <a16:creationId xmlns:a16="http://schemas.microsoft.com/office/drawing/2014/main" id="{959CD66C-6DC6-4EA9-99E1-53CCFF4C62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9803" y="6123542"/>
                  <a:ext cx="532197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2644" r="-12644" b="-377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73AB7AA-3BB2-4F64-A294-DFFE039039C1}"/>
                    </a:ext>
                  </a:extLst>
                </p:cNvPr>
                <p:cNvSpPr txBox="1"/>
                <p:nvPr/>
              </p:nvSpPr>
              <p:spPr>
                <a:xfrm>
                  <a:off x="1018014" y="4791755"/>
                  <a:ext cx="5321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|1⟩</m:t>
                        </m:r>
                      </m:oMath>
                    </m:oMathPara>
                  </a14:m>
                  <a:endParaRPr lang="zh-CN" altLang="en-US" sz="2400" dirty="0">
                    <a:latin typeface="隶书" panose="02010509060101010101" pitchFamily="49" charset="-122"/>
                    <a:ea typeface="隶书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473AB7AA-3BB2-4F64-A294-DFFE039039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014" y="4791755"/>
                  <a:ext cx="53219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1364" r="-12500" b="-38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3D512D7-8E73-46BA-92A0-B2E4F992DCBC}"/>
                </a:ext>
              </a:extLst>
            </p:cNvPr>
            <p:cNvSpPr txBox="1"/>
            <p:nvPr/>
          </p:nvSpPr>
          <p:spPr>
            <a:xfrm>
              <a:off x="5118349" y="475387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楷体" panose="02010609060101010101" pitchFamily="49" charset="-122"/>
                  <a:ea typeface="楷体" panose="02010609060101010101" pitchFamily="49" charset="-122"/>
                </a:rPr>
                <a:t>辅助能级</a:t>
              </a: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7E9D2C8E-60DE-4E41-A737-6E73106F88C8}"/>
              </a:ext>
            </a:extLst>
          </p:cNvPr>
          <p:cNvSpPr/>
          <p:nvPr/>
        </p:nvSpPr>
        <p:spPr>
          <a:xfrm rot="2657147">
            <a:off x="1644253" y="4666342"/>
            <a:ext cx="2568511" cy="1463209"/>
          </a:xfrm>
          <a:prstGeom prst="ellipse">
            <a:avLst/>
          </a:prstGeom>
          <a:solidFill>
            <a:srgbClr val="FF0000">
              <a:alpha val="36471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F2F6FE1-3F5C-8E47-9B67-BE18637CB372}"/>
              </a:ext>
            </a:extLst>
          </p:cNvPr>
          <p:cNvSpPr txBox="1"/>
          <p:nvPr/>
        </p:nvSpPr>
        <p:spPr>
          <a:xfrm>
            <a:off x="381888" y="589656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二能级比特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C62995-0AEF-554C-B3F8-F76B577E7A9E}"/>
                  </a:ext>
                </a:extLst>
              </p:cNvPr>
              <p:cNvSpPr txBox="1"/>
              <p:nvPr/>
            </p:nvSpPr>
            <p:spPr>
              <a:xfrm>
                <a:off x="932621" y="2033805"/>
                <a:ext cx="6246555" cy="1120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mr>
                      <m:m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mr>
                      <m:m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endChr m:val="⟩"/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mr>
                    </m:m>
                    <m:r>
                      <a:rPr kumimoji="1" lang="zh-CN" altLang="en-US" sz="2400" b="0" i="1" smtClean="0">
                        <a:latin typeface="Cambria Math" panose="02040503050406030204" pitchFamily="18" charset="0"/>
                      </a:rPr>
                      <m:t>          </m:t>
                    </m:r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zh-CN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mr>
                          <m:m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6C62995-0AEF-554C-B3F8-F76B577E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621" y="2033805"/>
                <a:ext cx="6246555" cy="1120563"/>
              </a:xfrm>
              <a:prstGeom prst="rect">
                <a:avLst/>
              </a:prstGeom>
              <a:blipFill>
                <a:blip r:embed="rId8"/>
                <a:stretch>
                  <a:fillRect l="-2637" t="-57303" b="-84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弧 34">
            <a:extLst>
              <a:ext uri="{FF2B5EF4-FFF2-40B4-BE49-F238E27FC236}">
                <a16:creationId xmlns:a16="http://schemas.microsoft.com/office/drawing/2014/main" id="{B609EAD3-BAE5-CF48-BCFD-5F856A47B038}"/>
              </a:ext>
            </a:extLst>
          </p:cNvPr>
          <p:cNvSpPr/>
          <p:nvPr/>
        </p:nvSpPr>
        <p:spPr>
          <a:xfrm rot="2873159">
            <a:off x="3873976" y="4944257"/>
            <a:ext cx="548245" cy="970205"/>
          </a:xfrm>
          <a:prstGeom prst="arc">
            <a:avLst>
              <a:gd name="adj1" fmla="val 8929402"/>
              <a:gd name="adj2" fmla="val 7186973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85E552D-8CC3-6947-9680-1553A578C5E6}"/>
              </a:ext>
            </a:extLst>
          </p:cNvPr>
          <p:cNvSpPr txBox="1"/>
          <p:nvPr/>
        </p:nvSpPr>
        <p:spPr>
          <a:xfrm>
            <a:off x="4617966" y="5270743"/>
            <a:ext cx="423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Symbol" pitchFamily="2" charset="2"/>
              </a:rPr>
              <a:t>2p</a:t>
            </a:r>
            <a:endParaRPr kumimoji="1" lang="zh-CN" altLang="en-US" dirty="0">
              <a:latin typeface="Symbol" pitchFamily="2" charset="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F93CA08-0DA0-4545-9B84-31356A47931E}"/>
              </a:ext>
            </a:extLst>
          </p:cNvPr>
          <p:cNvSpPr/>
          <p:nvPr/>
        </p:nvSpPr>
        <p:spPr>
          <a:xfrm rot="5400000">
            <a:off x="804064" y="2139212"/>
            <a:ext cx="822811" cy="565699"/>
          </a:xfrm>
          <a:prstGeom prst="ellipse">
            <a:avLst/>
          </a:prstGeom>
          <a:solidFill>
            <a:srgbClr val="FF0000">
              <a:alpha val="36471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D012B2B-CD63-524F-BE17-6FA55257BF42}"/>
              </a:ext>
            </a:extLst>
          </p:cNvPr>
          <p:cNvSpPr/>
          <p:nvPr/>
        </p:nvSpPr>
        <p:spPr>
          <a:xfrm rot="5400000">
            <a:off x="2430181" y="1745200"/>
            <a:ext cx="866229" cy="1310310"/>
          </a:xfrm>
          <a:prstGeom prst="ellipse">
            <a:avLst/>
          </a:prstGeom>
          <a:solidFill>
            <a:srgbClr val="FF0000">
              <a:alpha val="36471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B16901CB-76F1-F54F-8352-78E231C433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5143" y="3390919"/>
            <a:ext cx="2070206" cy="8255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434" name="Picture 2" descr="transist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33550" y="168275"/>
            <a:ext cx="5676900" cy="5676900"/>
          </a:xfrm>
          <a:prstGeom prst="rect">
            <a:avLst/>
          </a:prstGeom>
          <a:noFill/>
        </p:spPr>
      </p:pic>
      <p:sp>
        <p:nvSpPr>
          <p:cNvPr id="1810435" name="Text Box 3"/>
          <p:cNvSpPr txBox="1">
            <a:spLocks noChangeArrowheads="1"/>
          </p:cNvSpPr>
          <p:nvPr/>
        </p:nvSpPr>
        <p:spPr bwMode="auto">
          <a:xfrm>
            <a:off x="2255999" y="5894388"/>
            <a:ext cx="468756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8F8F8"/>
                </a:solidFill>
                <a:latin typeface="+mj-lt"/>
              </a:rPr>
              <a:t>The first solid-state transistor</a:t>
            </a:r>
          </a:p>
          <a:p>
            <a:pPr algn="ctr"/>
            <a:r>
              <a:rPr lang="en-US" sz="2400" dirty="0">
                <a:solidFill>
                  <a:srgbClr val="F8F8F8"/>
                </a:solidFill>
                <a:latin typeface="+mj-lt"/>
              </a:rPr>
              <a:t>(Bardeen, Brattain &amp; Shockley, 1947)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08366" y="4298271"/>
                <a:ext cx="871589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考虑退相干效应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:</a:t>
                </a: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 自旋回波</a:t>
                </a:r>
                <a:endParaRPr lang="en-US" altLang="zh-CN" sz="24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以</a:t>
                </a:r>
                <a:r>
                  <a:rPr lang="en-US" altLang="zh-CN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DJ3</a:t>
                </a: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例，当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隶书" panose="02010509060101010101" pitchFamily="49" charset="-122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楷体" panose="02010609060101010101" pitchFamily="49" charset="-122"/>
                    <a:ea typeface="楷体" panose="02010609060101010101" pitchFamily="49" charset="-122"/>
                    <a:cs typeface="Arial" panose="020B0604020202020204" pitchFamily="34" charset="0"/>
                  </a:rPr>
                  <a:t>时末态为</a:t>
                </a:r>
                <a:r>
                  <a:rPr lang="en-US" altLang="zh-CN" sz="2400" dirty="0">
                    <a:ea typeface="隶书" panose="02010509060101010101" pitchFamily="49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隶书" panose="02010509060101010101" pitchFamily="49" charset="-122"/>
                        <a:cs typeface="Times New Roman" panose="02020603050405020304" pitchFamily="18" charset="0"/>
                      </a:rPr>
                      <m:t>|1⟩ 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时末态为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隶书" panose="02010509060101010101" pitchFamily="49" charset="-122"/>
                        <a:cs typeface="Times New Roman" panose="02020603050405020304" pitchFamily="18" charset="0"/>
                      </a:rPr>
                      <m:t>𝛼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隶书" panose="02010509060101010101" pitchFamily="49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隶书" panose="02010509060101010101" pitchFamily="49" charset="-122"/>
                        <a:cs typeface="Times New Roman" panose="02020603050405020304" pitchFamily="18" charset="0"/>
                      </a:rPr>
                      <m:t>𝛽</m:t>
                    </m:r>
                    <m:d>
                      <m:dPr>
                        <m:begChr m:val="|"/>
                        <m:endChr m:val="⟩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隶书" panose="020105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zh-CN" altLang="en-US" sz="2400" b="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，</a:t>
                </a: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因此实验结果为下凹的曲线，可以判断此时为平衡函数。</a:t>
                </a:r>
                <a:endParaRPr lang="en-US" altLang="zh-CN" sz="24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其它实验类似，当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𝑡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隶书" panose="020105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时间内有操控时峰的位置会发生变化。</a:t>
                </a:r>
                <a:endParaRPr lang="en-US" altLang="zh-CN" sz="2400" dirty="0"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Arial" panose="020B0604020202020204" pitchFamily="34" charset="0"/>
                    <a:ea typeface="楷体" panose="02010609060101010101" pitchFamily="49" charset="-122"/>
                    <a:cs typeface="Arial" panose="020B0604020202020204" pitchFamily="34" charset="0"/>
                  </a:rPr>
                  <a:t>事实上，仅需测峰值一个点即可判断函数类型。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6" y="4298271"/>
                <a:ext cx="8715899" cy="1938992"/>
              </a:xfrm>
              <a:prstGeom prst="rect">
                <a:avLst/>
              </a:prstGeom>
              <a:blipFill>
                <a:blip r:embed="rId3"/>
                <a:stretch>
                  <a:fillRect l="-727" t="-2597" r="-4506" b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87C87831-49C1-4091-B1A6-12B5FE15B3E2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1DD136-F5E1-492F-9D6A-45E8208BE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9D81D8DD-2100-412C-9F20-B79FA51A2CD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3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Deutsch–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Jozsa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实验分析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65">
            <a:extLst>
              <a:ext uri="{FF2B5EF4-FFF2-40B4-BE49-F238E27FC236}">
                <a16:creationId xmlns:a16="http://schemas.microsoft.com/office/drawing/2014/main" id="{9816A757-3CBE-43A3-BA3C-BF71588F9F00}"/>
              </a:ext>
            </a:extLst>
          </p:cNvPr>
          <p:cNvSpPr txBox="1"/>
          <p:nvPr/>
        </p:nvSpPr>
        <p:spPr>
          <a:xfrm>
            <a:off x="212016" y="2313606"/>
            <a:ext cx="802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mw1</a:t>
            </a:r>
            <a:endParaRPr lang="zh-CN" altLang="en-US" sz="24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1" name="文本框 65">
            <a:extLst>
              <a:ext uri="{FF2B5EF4-FFF2-40B4-BE49-F238E27FC236}">
                <a16:creationId xmlns:a16="http://schemas.microsoft.com/office/drawing/2014/main" id="{0A1FB0B2-B9AA-4B2B-8546-01414915A180}"/>
              </a:ext>
            </a:extLst>
          </p:cNvPr>
          <p:cNvSpPr txBox="1"/>
          <p:nvPr/>
        </p:nvSpPr>
        <p:spPr>
          <a:xfrm>
            <a:off x="230766" y="1721522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laser</a:t>
            </a:r>
            <a:endParaRPr lang="zh-CN" altLang="en-US" sz="24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3" name="右中括号 41">
            <a:extLst>
              <a:ext uri="{FF2B5EF4-FFF2-40B4-BE49-F238E27FC236}">
                <a16:creationId xmlns:a16="http://schemas.microsoft.com/office/drawing/2014/main" id="{A17B7DEE-4801-4DFE-8248-BB9843A85EA4}"/>
              </a:ext>
            </a:extLst>
          </p:cNvPr>
          <p:cNvSpPr/>
          <p:nvPr/>
        </p:nvSpPr>
        <p:spPr>
          <a:xfrm rot="16200000">
            <a:off x="1187934" y="1859889"/>
            <a:ext cx="365954" cy="188610"/>
          </a:xfrm>
          <a:prstGeom prst="rightBracket">
            <a:avLst>
              <a:gd name="adj" fmla="val 0"/>
            </a:avLst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中括号 43">
            <a:extLst>
              <a:ext uri="{FF2B5EF4-FFF2-40B4-BE49-F238E27FC236}">
                <a16:creationId xmlns:a16="http://schemas.microsoft.com/office/drawing/2014/main" id="{BB423F8B-3161-4C48-B508-FD951BB65F99}"/>
              </a:ext>
            </a:extLst>
          </p:cNvPr>
          <p:cNvSpPr/>
          <p:nvPr/>
        </p:nvSpPr>
        <p:spPr>
          <a:xfrm rot="16200000">
            <a:off x="4218587" y="1775962"/>
            <a:ext cx="365956" cy="356502"/>
          </a:xfrm>
          <a:prstGeom prst="rightBracket">
            <a:avLst>
              <a:gd name="adj" fmla="val 0"/>
            </a:avLst>
          </a:prstGeom>
          <a:solidFill>
            <a:srgbClr val="92D050"/>
          </a:solidFill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45">
            <a:extLst>
              <a:ext uri="{FF2B5EF4-FFF2-40B4-BE49-F238E27FC236}">
                <a16:creationId xmlns:a16="http://schemas.microsoft.com/office/drawing/2014/main" id="{BC6C3253-31FF-4941-99E2-9CD4EC24467F}"/>
              </a:ext>
            </a:extLst>
          </p:cNvPr>
          <p:cNvCxnSpPr>
            <a:stCxn id="13" idx="0"/>
          </p:cNvCxnSpPr>
          <p:nvPr/>
        </p:nvCxnSpPr>
        <p:spPr>
          <a:xfrm flipH="1">
            <a:off x="981522" y="2137170"/>
            <a:ext cx="295084" cy="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47">
            <a:extLst>
              <a:ext uri="{FF2B5EF4-FFF2-40B4-BE49-F238E27FC236}">
                <a16:creationId xmlns:a16="http://schemas.microsoft.com/office/drawing/2014/main" id="{2A2176F3-D3A7-460E-954C-BA85A069AA05}"/>
              </a:ext>
            </a:extLst>
          </p:cNvPr>
          <p:cNvCxnSpPr>
            <a:cxnSpLocks/>
            <a:stCxn id="13" idx="1"/>
            <a:endCxn id="14" idx="0"/>
          </p:cNvCxnSpPr>
          <p:nvPr/>
        </p:nvCxnSpPr>
        <p:spPr>
          <a:xfrm>
            <a:off x="1465216" y="2137171"/>
            <a:ext cx="2758098" cy="2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49">
            <a:extLst>
              <a:ext uri="{FF2B5EF4-FFF2-40B4-BE49-F238E27FC236}">
                <a16:creationId xmlns:a16="http://schemas.microsoft.com/office/drawing/2014/main" id="{7FBC4123-D10E-44B8-A047-6539870A5591}"/>
              </a:ext>
            </a:extLst>
          </p:cNvPr>
          <p:cNvCxnSpPr>
            <a:cxnSpLocks/>
            <a:stCxn id="14" idx="1"/>
          </p:cNvCxnSpPr>
          <p:nvPr/>
        </p:nvCxnSpPr>
        <p:spPr>
          <a:xfrm flipV="1">
            <a:off x="4579816" y="2133478"/>
            <a:ext cx="348006" cy="371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右中括号 42">
            <a:extLst>
              <a:ext uri="{FF2B5EF4-FFF2-40B4-BE49-F238E27FC236}">
                <a16:creationId xmlns:a16="http://schemas.microsoft.com/office/drawing/2014/main" id="{151AD7F4-006F-4BE2-B9A3-DAAEFA1ADA01}"/>
              </a:ext>
            </a:extLst>
          </p:cNvPr>
          <p:cNvSpPr/>
          <p:nvPr/>
        </p:nvSpPr>
        <p:spPr>
          <a:xfrm rot="16200000">
            <a:off x="1475127" y="2450185"/>
            <a:ext cx="379576" cy="97663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52">
            <a:extLst>
              <a:ext uri="{FF2B5EF4-FFF2-40B4-BE49-F238E27FC236}">
                <a16:creationId xmlns:a16="http://schemas.microsoft.com/office/drawing/2014/main" id="{D09DE198-1E4A-4347-8417-69ED13BE81CE}"/>
              </a:ext>
            </a:extLst>
          </p:cNvPr>
          <p:cNvCxnSpPr/>
          <p:nvPr/>
        </p:nvCxnSpPr>
        <p:spPr>
          <a:xfrm flipH="1">
            <a:off x="981522" y="2689424"/>
            <a:ext cx="634555" cy="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54">
            <a:extLst>
              <a:ext uri="{FF2B5EF4-FFF2-40B4-BE49-F238E27FC236}">
                <a16:creationId xmlns:a16="http://schemas.microsoft.com/office/drawing/2014/main" id="{B2118BC9-F78D-4FC7-A6BE-6FA99F267049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3880727" y="2688795"/>
            <a:ext cx="1047095" cy="37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右中括号 42">
            <a:extLst>
              <a:ext uri="{FF2B5EF4-FFF2-40B4-BE49-F238E27FC236}">
                <a16:creationId xmlns:a16="http://schemas.microsoft.com/office/drawing/2014/main" id="{1FF015D9-20F4-4C28-8A7B-F60A3470614E}"/>
              </a:ext>
            </a:extLst>
          </p:cNvPr>
          <p:cNvSpPr/>
          <p:nvPr/>
        </p:nvSpPr>
        <p:spPr>
          <a:xfrm rot="16200000">
            <a:off x="3642107" y="2450175"/>
            <a:ext cx="379576" cy="97663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中括号 42">
            <a:extLst>
              <a:ext uri="{FF2B5EF4-FFF2-40B4-BE49-F238E27FC236}">
                <a16:creationId xmlns:a16="http://schemas.microsoft.com/office/drawing/2014/main" id="{CF56E7DF-BABB-4180-A91C-006417070215}"/>
              </a:ext>
            </a:extLst>
          </p:cNvPr>
          <p:cNvSpPr/>
          <p:nvPr/>
        </p:nvSpPr>
        <p:spPr>
          <a:xfrm rot="16200000">
            <a:off x="2547317" y="2397799"/>
            <a:ext cx="379576" cy="209843"/>
          </a:xfrm>
          <a:prstGeom prst="rightBracket">
            <a:avLst>
              <a:gd name="adj" fmla="val 0"/>
            </a:avLst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54">
            <a:extLst>
              <a:ext uri="{FF2B5EF4-FFF2-40B4-BE49-F238E27FC236}">
                <a16:creationId xmlns:a16="http://schemas.microsoft.com/office/drawing/2014/main" id="{6731AC92-B944-4AC9-A331-AE653B2F54DB}"/>
              </a:ext>
            </a:extLst>
          </p:cNvPr>
          <p:cNvCxnSpPr>
            <a:stCxn id="25" idx="1"/>
            <a:endCxn id="24" idx="0"/>
          </p:cNvCxnSpPr>
          <p:nvPr/>
        </p:nvCxnSpPr>
        <p:spPr>
          <a:xfrm flipV="1">
            <a:off x="2842027" y="2688795"/>
            <a:ext cx="941038" cy="37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54">
            <a:extLst>
              <a:ext uri="{FF2B5EF4-FFF2-40B4-BE49-F238E27FC236}">
                <a16:creationId xmlns:a16="http://schemas.microsoft.com/office/drawing/2014/main" id="{BEB6411C-ACD6-42F6-BE4C-3999088374F2}"/>
              </a:ext>
            </a:extLst>
          </p:cNvPr>
          <p:cNvCxnSpPr>
            <a:stCxn id="18" idx="1"/>
            <a:endCxn id="25" idx="0"/>
          </p:cNvCxnSpPr>
          <p:nvPr/>
        </p:nvCxnSpPr>
        <p:spPr>
          <a:xfrm>
            <a:off x="1713747" y="2688805"/>
            <a:ext cx="9184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0BE14C6-8464-417C-82EE-E48857A19BB0}"/>
              </a:ext>
            </a:extLst>
          </p:cNvPr>
          <p:cNvCxnSpPr>
            <a:cxnSpLocks/>
            <a:stCxn id="47" idx="0"/>
          </p:cNvCxnSpPr>
          <p:nvPr/>
        </p:nvCxnSpPr>
        <p:spPr>
          <a:xfrm flipH="1">
            <a:off x="981522" y="3247571"/>
            <a:ext cx="1079077" cy="0"/>
          </a:xfrm>
          <a:prstGeom prst="lin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65">
            <a:extLst>
              <a:ext uri="{FF2B5EF4-FFF2-40B4-BE49-F238E27FC236}">
                <a16:creationId xmlns:a16="http://schemas.microsoft.com/office/drawing/2014/main" id="{5FA5626C-5B69-4C2E-9DCD-62D8BFEC5A3A}"/>
              </a:ext>
            </a:extLst>
          </p:cNvPr>
          <p:cNvSpPr txBox="1"/>
          <p:nvPr/>
        </p:nvSpPr>
        <p:spPr>
          <a:xfrm>
            <a:off x="201216" y="2856908"/>
            <a:ext cx="802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CMU Sans Serif" panose="02000603000000000000" pitchFamily="2" charset="0"/>
                <a:cs typeface="CMU Sans Serif" panose="02000603000000000000" pitchFamily="2" charset="0"/>
              </a:rPr>
              <a:t>mw2</a:t>
            </a:r>
            <a:endParaRPr lang="zh-CN" altLang="en-US" sz="24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39702BB5-6198-4049-87F6-CCF013BFA8DA}"/>
              </a:ext>
            </a:extLst>
          </p:cNvPr>
          <p:cNvCxnSpPr>
            <a:cxnSpLocks/>
          </p:cNvCxnSpPr>
          <p:nvPr/>
        </p:nvCxnSpPr>
        <p:spPr>
          <a:xfrm flipV="1">
            <a:off x="1794228" y="1583396"/>
            <a:ext cx="0" cy="1831220"/>
          </a:xfrm>
          <a:prstGeom prst="lin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EA7F8554-95BF-45A3-9982-0DE14F841D88}"/>
              </a:ext>
            </a:extLst>
          </p:cNvPr>
          <p:cNvCxnSpPr>
            <a:cxnSpLocks/>
          </p:cNvCxnSpPr>
          <p:nvPr/>
        </p:nvCxnSpPr>
        <p:spPr>
          <a:xfrm flipV="1">
            <a:off x="2558519" y="1583396"/>
            <a:ext cx="0" cy="1831220"/>
          </a:xfrm>
          <a:prstGeom prst="lin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67">
            <a:extLst>
              <a:ext uri="{FF2B5EF4-FFF2-40B4-BE49-F238E27FC236}">
                <a16:creationId xmlns:a16="http://schemas.microsoft.com/office/drawing/2014/main" id="{A4CEDD42-EB23-44E5-88D4-2685D24963E6}"/>
              </a:ext>
            </a:extLst>
          </p:cNvPr>
          <p:cNvSpPr txBox="1"/>
          <p:nvPr/>
        </p:nvSpPr>
        <p:spPr>
          <a:xfrm>
            <a:off x="3162621" y="2256813"/>
            <a:ext cx="1164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</a:t>
            </a:r>
            <a:endParaRPr lang="zh-CN" altLang="en-US" sz="2000" i="1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2" name="文本框 67">
            <a:extLst>
              <a:ext uri="{FF2B5EF4-FFF2-40B4-BE49-F238E27FC236}">
                <a16:creationId xmlns:a16="http://schemas.microsoft.com/office/drawing/2014/main" id="{633CE543-C1A7-4DE9-84F2-82E3EFCAE673}"/>
              </a:ext>
            </a:extLst>
          </p:cNvPr>
          <p:cNvSpPr txBox="1"/>
          <p:nvPr/>
        </p:nvSpPr>
        <p:spPr>
          <a:xfrm>
            <a:off x="2022263" y="2240902"/>
            <a:ext cx="1164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</a:t>
            </a:r>
            <a:r>
              <a:rPr lang="en-US" altLang="zh-CN" sz="2000" baseline="-25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</a:t>
            </a:r>
            <a:endParaRPr lang="zh-CN" altLang="en-US" sz="2000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3" name="文本框 67">
            <a:extLst>
              <a:ext uri="{FF2B5EF4-FFF2-40B4-BE49-F238E27FC236}">
                <a16:creationId xmlns:a16="http://schemas.microsoft.com/office/drawing/2014/main" id="{A15ABFF2-F406-44A0-88AB-ABB7DD96F6A7}"/>
              </a:ext>
            </a:extLst>
          </p:cNvPr>
          <p:cNvSpPr txBox="1"/>
          <p:nvPr/>
        </p:nvSpPr>
        <p:spPr>
          <a:xfrm>
            <a:off x="1992085" y="1541651"/>
            <a:ext cx="1164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</a:t>
            </a:r>
            <a:r>
              <a:rPr lang="en-US" altLang="zh-CN" sz="2000" baseline="-25000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</a:t>
            </a:r>
            <a:endParaRPr lang="zh-CN" altLang="en-US" sz="2000" baseline="-25000" dirty="0">
              <a:latin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7" name="右中括号 43">
            <a:extLst>
              <a:ext uri="{FF2B5EF4-FFF2-40B4-BE49-F238E27FC236}">
                <a16:creationId xmlns:a16="http://schemas.microsoft.com/office/drawing/2014/main" id="{47E73B89-5013-4077-90EF-4BC2FC1B5BF3}"/>
              </a:ext>
            </a:extLst>
          </p:cNvPr>
          <p:cNvSpPr/>
          <p:nvPr/>
        </p:nvSpPr>
        <p:spPr>
          <a:xfrm rot="16200000">
            <a:off x="2055872" y="2886342"/>
            <a:ext cx="365956" cy="356502"/>
          </a:xfrm>
          <a:prstGeom prst="rightBracket">
            <a:avLst>
              <a:gd name="adj" fmla="val 0"/>
            </a:avLst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BB0B3A8E-9069-47FF-BDD1-6CFF763E45F1}"/>
              </a:ext>
            </a:extLst>
          </p:cNvPr>
          <p:cNvCxnSpPr>
            <a:cxnSpLocks/>
            <a:endCxn id="47" idx="1"/>
          </p:cNvCxnSpPr>
          <p:nvPr/>
        </p:nvCxnSpPr>
        <p:spPr>
          <a:xfrm flipH="1">
            <a:off x="2417101" y="3240419"/>
            <a:ext cx="2513592" cy="7152"/>
          </a:xfrm>
          <a:prstGeom prst="line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FCE4BD2-F291-44DC-84EF-C189AB870B47}"/>
                  </a:ext>
                </a:extLst>
              </p:cNvPr>
              <p:cNvSpPr txBox="1"/>
              <p:nvPr/>
            </p:nvSpPr>
            <p:spPr>
              <a:xfrm>
                <a:off x="1446594" y="2336762"/>
                <a:ext cx="118429" cy="287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8FCE4BD2-F291-44DC-84EF-C189AB870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594" y="2336762"/>
                <a:ext cx="118429" cy="287643"/>
              </a:xfrm>
              <a:prstGeom prst="rect">
                <a:avLst/>
              </a:prstGeom>
              <a:blipFill>
                <a:blip r:embed="rId5"/>
                <a:stretch>
                  <a:fillRect l="-25000" r="-2000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303FC9C-A380-41A5-B3A8-7C6A71D70BA5}"/>
                  </a:ext>
                </a:extLst>
              </p:cNvPr>
              <p:cNvSpPr txBox="1"/>
              <p:nvPr/>
            </p:nvSpPr>
            <p:spPr>
              <a:xfrm>
                <a:off x="2659117" y="2381949"/>
                <a:ext cx="1497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303FC9C-A380-41A5-B3A8-7C6A71D70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117" y="2381949"/>
                <a:ext cx="149720" cy="215444"/>
              </a:xfrm>
              <a:prstGeom prst="rect">
                <a:avLst/>
              </a:prstGeom>
              <a:blipFill>
                <a:blip r:embed="rId6"/>
                <a:stretch>
                  <a:fillRect l="-16000" r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4B5C13D-AF13-4DF1-81EA-42B18863EFCF}"/>
                  </a:ext>
                </a:extLst>
              </p:cNvPr>
              <p:cNvSpPr txBox="1"/>
              <p:nvPr/>
            </p:nvSpPr>
            <p:spPr>
              <a:xfrm>
                <a:off x="2123241" y="2957778"/>
                <a:ext cx="24910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74B5C13D-AF13-4DF1-81EA-42B18863E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241" y="2957778"/>
                <a:ext cx="249107" cy="215444"/>
              </a:xfrm>
              <a:prstGeom prst="rect">
                <a:avLst/>
              </a:prstGeom>
              <a:blipFill>
                <a:blip r:embed="rId7"/>
                <a:stretch>
                  <a:fillRect l="-17073" r="-7317" b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BBEBFD1-ADE3-48F9-B6CE-ABFCF52B2D5C}"/>
                  </a:ext>
                </a:extLst>
              </p:cNvPr>
              <p:cNvSpPr txBox="1"/>
              <p:nvPr/>
            </p:nvSpPr>
            <p:spPr>
              <a:xfrm>
                <a:off x="3942982" y="2343435"/>
                <a:ext cx="118429" cy="287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1BBEBFD1-ADE3-48F9-B6CE-ABFCF52B2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982" y="2343435"/>
                <a:ext cx="118429" cy="287643"/>
              </a:xfrm>
              <a:prstGeom prst="rect">
                <a:avLst/>
              </a:prstGeom>
              <a:blipFill>
                <a:blip r:embed="rId5"/>
                <a:stretch>
                  <a:fillRect l="-26316" r="-26316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" name="图片 56">
            <a:extLst>
              <a:ext uri="{FF2B5EF4-FFF2-40B4-BE49-F238E27FC236}">
                <a16:creationId xmlns:a16="http://schemas.microsoft.com/office/drawing/2014/main" id="{1AE0A191-426A-4711-ABD6-1C17FCB63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8459" y="3473516"/>
            <a:ext cx="2070206" cy="825542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427D8F83-1ED0-45DC-899F-796F920E29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9263" y="1594310"/>
            <a:ext cx="3661946" cy="152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6F4D951-DE1B-7249-85D2-F7ED434220FC}"/>
                  </a:ext>
                </a:extLst>
              </p:cNvPr>
              <p:cNvSpPr/>
              <p:nvPr/>
            </p:nvSpPr>
            <p:spPr>
              <a:xfrm>
                <a:off x="808184" y="3428311"/>
                <a:ext cx="9812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E6F4D951-DE1B-7249-85D2-F7ED43422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184" y="3428311"/>
                <a:ext cx="98123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7CE3BDB-22A0-A843-A869-CDEB7F1348F3}"/>
                  </a:ext>
                </a:extLst>
              </p:cNvPr>
              <p:cNvSpPr/>
              <p:nvPr/>
            </p:nvSpPr>
            <p:spPr>
              <a:xfrm>
                <a:off x="1700366" y="3423568"/>
                <a:ext cx="9812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7CE3BDB-22A0-A843-A869-CDEB7F134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366" y="3423568"/>
                <a:ext cx="98123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54A8821-D491-374B-9586-92BE4F2B35EB}"/>
                  </a:ext>
                </a:extLst>
              </p:cNvPr>
              <p:cNvSpPr/>
              <p:nvPr/>
            </p:nvSpPr>
            <p:spPr>
              <a:xfrm>
                <a:off x="2629252" y="3428311"/>
                <a:ext cx="98123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隶书" panose="02010509060101010101" pitchFamily="49" charset="-122"/>
                          <a:cs typeface="Times New Roman" panose="020206030504050203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⟩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154A8821-D491-374B-9586-92BE4F2B35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252" y="3428311"/>
                <a:ext cx="981231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7BA3EB9-8730-494E-96FB-652243EA845F}"/>
                  </a:ext>
                </a:extLst>
              </p:cNvPr>
              <p:cNvSpPr/>
              <p:nvPr/>
            </p:nvSpPr>
            <p:spPr>
              <a:xfrm>
                <a:off x="3855479" y="3438567"/>
                <a:ext cx="4836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⟩"/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隶书" panose="02010509060101010101" pitchFamily="49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7BA3EB9-8730-494E-96FB-652243EA8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479" y="3438567"/>
                <a:ext cx="483658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7C87831-49C1-4091-B1A6-12B5FE15B3E2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21DD136-F5E1-492F-9D6A-45E8208B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9D81D8DD-2100-412C-9F20-B79FA51A2CD6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3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Deutsch–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Jozsa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273ED9-E162-E140-BCC6-92EC4F33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40" y="1496697"/>
            <a:ext cx="7759009" cy="50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60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NV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中心</a:t>
            </a:r>
            <a:endParaRPr kumimoji="1"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53120-7C86-8D44-B778-E256C6418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15289"/>
            <a:ext cx="7886700" cy="4785510"/>
          </a:xfrm>
        </p:spPr>
        <p:txBody>
          <a:bodyPr/>
          <a:lstStyle/>
          <a:p>
            <a:pPr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量子比特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初始化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相干时间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量子操控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量子算法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buFont typeface="Wingdings" pitchFamily="2" charset="2"/>
              <a:buChar char="l"/>
            </a:pPr>
            <a:endParaRPr lang="en-US" altLang="zh-CN" sz="1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234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918724" y="3350178"/>
            <a:ext cx="1568378" cy="1673058"/>
            <a:chOff x="1102433" y="2632836"/>
            <a:chExt cx="2892748" cy="288403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2359">
              <a:off x="1102433" y="2632836"/>
              <a:ext cx="2892748" cy="2884036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1464127" y="2801633"/>
              <a:ext cx="575050" cy="500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C</a:t>
              </a:r>
              <a:endParaRPr lang="zh-CN" altLang="en-US" sz="1200" b="1" dirty="0">
                <a:solidFill>
                  <a:schemeClr val="bg1"/>
                </a:solidFill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13324" y="3043450"/>
              <a:ext cx="603454" cy="500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N</a:t>
              </a:r>
              <a:endParaRPr lang="zh-CN" altLang="en-US" sz="1200" b="1" dirty="0">
                <a:solidFill>
                  <a:schemeClr val="bg1"/>
                </a:solidFill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237959" y="3745294"/>
              <a:ext cx="584515" cy="500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</a:t>
              </a:r>
              <a:endParaRPr lang="zh-CN" altLang="en-US" sz="1200" b="1" dirty="0">
                <a:solidFill>
                  <a:schemeClr val="bg1"/>
                </a:solidFill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74217" y="2819376"/>
              <a:ext cx="575050" cy="500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chemeClr val="bg1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C</a:t>
              </a:r>
              <a:endParaRPr lang="zh-CN" altLang="en-US" sz="1200" b="1" dirty="0">
                <a:solidFill>
                  <a:schemeClr val="bg1"/>
                </a:solidFill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57176" y="5176878"/>
            <a:ext cx="5598699" cy="1594437"/>
            <a:chOff x="2580157" y="5019388"/>
            <a:chExt cx="5598699" cy="159443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t="17450" b="17580"/>
            <a:stretch/>
          </p:blipFill>
          <p:spPr>
            <a:xfrm>
              <a:off x="2580157" y="5444912"/>
              <a:ext cx="3059264" cy="1102658"/>
            </a:xfrm>
            <a:prstGeom prst="rect">
              <a:avLst/>
            </a:prstGeom>
          </p:spPr>
        </p:pic>
        <p:sp>
          <p:nvSpPr>
            <p:cNvPr id="92" name="TextBox 91"/>
            <p:cNvSpPr txBox="1"/>
            <p:nvPr/>
          </p:nvSpPr>
          <p:spPr>
            <a:xfrm>
              <a:off x="5094455" y="6244493"/>
              <a:ext cx="3084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R.Hanson,et.al.</a:t>
              </a:r>
              <a:r>
                <a:rPr lang="en-US" altLang="zh-CN" i="1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Science</a:t>
              </a:r>
              <a:r>
                <a:rPr lang="en-US" altLang="zh-CN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(2014) </a:t>
              </a:r>
              <a:endParaRPr lang="zh-CN" altLang="en-US" dirty="0"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804001" y="5019388"/>
              <a:ext cx="121700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000" b="1" u="sng" dirty="0">
                  <a:latin typeface="楷体" panose="02010609060101010101" pitchFamily="49" charset="-122"/>
                  <a:ea typeface="楷体" panose="02010609060101010101" pitchFamily="49" charset="-122"/>
                  <a:cs typeface="CMU Sans Serif" panose="02000603000000000000" pitchFamily="2" charset="0"/>
                </a:rPr>
                <a:t>量子网络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233904" y="1432610"/>
            <a:ext cx="6099074" cy="1783653"/>
            <a:chOff x="949160" y="1361004"/>
            <a:chExt cx="6099074" cy="1783653"/>
          </a:xfrm>
        </p:grpSpPr>
        <p:pic>
          <p:nvPicPr>
            <p:cNvPr id="1026" name="Picture 2" descr="http://www.computescotland.com/images/BVAqBUwB7gXVaR1Ebp330ff086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091" y="1800338"/>
              <a:ext cx="2606235" cy="1344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TextBox 93"/>
            <p:cNvSpPr txBox="1"/>
            <p:nvPr/>
          </p:nvSpPr>
          <p:spPr>
            <a:xfrm>
              <a:off x="3638326" y="1698307"/>
              <a:ext cx="3409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altLang="zh-CN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P.Neumann</a:t>
              </a:r>
              <a:r>
                <a:rPr lang="en-US" altLang="zh-CN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,</a:t>
              </a:r>
              <a:r>
                <a:rPr lang="en-US" altLang="zh-CN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et.al.</a:t>
              </a:r>
              <a:r>
                <a:rPr lang="en-US" altLang="zh-CN" i="1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Science</a:t>
              </a:r>
              <a:r>
                <a:rPr lang="en-US" altLang="zh-CN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(2010) </a:t>
              </a:r>
            </a:p>
            <a:p>
              <a:r>
                <a:rPr lang="fr-FR" altLang="zh-CN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G.Waldherr</a:t>
              </a:r>
              <a:r>
                <a:rPr lang="en-US" altLang="zh-CN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,</a:t>
              </a:r>
              <a:r>
                <a:rPr lang="en-US" altLang="zh-CN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et.al.</a:t>
              </a:r>
              <a:r>
                <a:rPr lang="en-US" altLang="zh-CN" i="1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Nature</a:t>
              </a:r>
              <a:r>
                <a:rPr lang="en-US" altLang="zh-CN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(2014) </a:t>
              </a:r>
              <a:endParaRPr lang="zh-CN" altLang="en-US" dirty="0"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949160" y="1361004"/>
              <a:ext cx="1217000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000" b="1" u="sng" dirty="0">
                  <a:latin typeface="楷体" panose="02010609060101010101" pitchFamily="49" charset="-122"/>
                  <a:ea typeface="楷体" panose="02010609060101010101" pitchFamily="49" charset="-122"/>
                  <a:cs typeface="CMU Sans Serif" panose="02000603000000000000" pitchFamily="2" charset="0"/>
                </a:rPr>
                <a:t>量子计算</a:t>
              </a: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182879" y="1458010"/>
            <a:ext cx="2716306" cy="2532550"/>
            <a:chOff x="182879" y="1242110"/>
            <a:chExt cx="2716306" cy="253255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/>
            <a:srcRect b="17757"/>
            <a:stretch/>
          </p:blipFill>
          <p:spPr>
            <a:xfrm>
              <a:off x="279516" y="1654550"/>
              <a:ext cx="2164162" cy="1478615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322241" y="1242110"/>
              <a:ext cx="1475084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000" b="1" u="sng" dirty="0">
                  <a:latin typeface="楷体" panose="02010609060101010101" pitchFamily="49" charset="-122"/>
                  <a:ea typeface="楷体" panose="02010609060101010101" pitchFamily="49" charset="-122"/>
                  <a:cs typeface="CMU Sans Serif" panose="02000603000000000000" pitchFamily="2" charset="0"/>
                </a:rPr>
                <a:t>扫描磁探测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82879" y="3128329"/>
              <a:ext cx="27163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G.Balasubramanian</a:t>
              </a:r>
              <a:r>
                <a:rPr lang="en-US" altLang="zh-CN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,</a:t>
              </a:r>
              <a:r>
                <a:rPr lang="en-US" altLang="zh-CN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et.al.</a:t>
              </a:r>
              <a:r>
                <a:rPr lang="en-US" altLang="zh-CN" i="1" dirty="0" err="1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Nature</a:t>
              </a:r>
              <a:r>
                <a:rPr lang="en-US" altLang="zh-CN" dirty="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(2008)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6109083" y="2368433"/>
            <a:ext cx="3061944" cy="3319263"/>
            <a:chOff x="6382515" y="2605127"/>
            <a:chExt cx="3061944" cy="3319263"/>
          </a:xfrm>
        </p:grpSpPr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6589" y="3024072"/>
              <a:ext cx="2223657" cy="1602859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6382515" y="2605127"/>
              <a:ext cx="1475084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000" b="1" u="sng" dirty="0">
                  <a:latin typeface="楷体" panose="02010609060101010101" pitchFamily="49" charset="-122"/>
                  <a:ea typeface="楷体" panose="02010609060101010101" pitchFamily="49" charset="-122"/>
                  <a:cs typeface="CMU Sans Serif" panose="02000603000000000000" pitchFamily="2" charset="0"/>
                </a:rPr>
                <a:t>纳米磁共振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409542" y="4600951"/>
              <a:ext cx="303491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1600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T.Staudacher,et.al.</a:t>
              </a:r>
              <a:r>
                <a:rPr lang="fr-FR" altLang="zh-CN" sz="1600" i="1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Science</a:t>
              </a:r>
              <a:r>
                <a:rPr lang="fr-FR" altLang="zh-CN" sz="1600" dirty="0">
                  <a:latin typeface="CMU Sans Serif" panose="02000603000000000000" pitchFamily="2" charset="0"/>
                  <a:cs typeface="CMU Sans Serif" panose="02000603000000000000" pitchFamily="2" charset="0"/>
                </a:rPr>
                <a:t> (2013)</a:t>
              </a:r>
            </a:p>
            <a:p>
              <a:r>
                <a:rPr lang="fr-FR" altLang="zh-CN" sz="1600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H.Mamin,et.al,</a:t>
              </a:r>
              <a:r>
                <a:rPr lang="fr-FR" altLang="zh-CN" sz="1600" i="1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Science</a:t>
              </a:r>
              <a:r>
                <a:rPr lang="fr-FR" altLang="zh-CN" sz="1600" dirty="0">
                  <a:latin typeface="CMU Sans Serif" panose="02000603000000000000" pitchFamily="2" charset="0"/>
                  <a:cs typeface="CMU Sans Serif" panose="02000603000000000000" pitchFamily="2" charset="0"/>
                </a:rPr>
                <a:t> (2013)</a:t>
              </a:r>
            </a:p>
            <a:p>
              <a:r>
                <a:rPr lang="en-US" altLang="zh-CN" sz="1600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F.Shi</a:t>
              </a:r>
              <a:r>
                <a:rPr lang="en-US" altLang="zh-CN" sz="1600" dirty="0">
                  <a:latin typeface="CMU Sans Serif" panose="02000603000000000000" pitchFamily="2" charset="0"/>
                  <a:cs typeface="CMU Sans Serif" panose="02000603000000000000" pitchFamily="2" charset="0"/>
                </a:rPr>
                <a:t>. </a:t>
              </a:r>
              <a:r>
                <a:rPr lang="en-US" altLang="zh-CN" sz="1600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et.al.</a:t>
              </a:r>
              <a:r>
                <a:rPr lang="en-US" altLang="zh-CN" sz="1600" i="1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Science</a:t>
              </a:r>
              <a:r>
                <a:rPr lang="en-US" altLang="zh-CN" sz="1600" dirty="0">
                  <a:latin typeface="CMU Sans Serif" panose="02000603000000000000" pitchFamily="2" charset="0"/>
                  <a:cs typeface="CMU Sans Serif" panose="02000603000000000000" pitchFamily="2" charset="0"/>
                </a:rPr>
                <a:t> (2015)</a:t>
              </a:r>
              <a:endParaRPr lang="fr-FR" altLang="zh-CN" sz="1600" dirty="0"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  <a:p>
              <a:r>
                <a:rPr lang="fr-FR" altLang="zh-CN" sz="1600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C.Müller,X.Kong,et.al</a:t>
              </a:r>
              <a:r>
                <a:rPr lang="fr-FR" altLang="zh-CN" sz="1600" dirty="0">
                  <a:latin typeface="CMU Sans Serif" panose="02000603000000000000" pitchFamily="2" charset="0"/>
                  <a:cs typeface="CMU Sans Serif" panose="02000603000000000000" pitchFamily="2" charset="0"/>
                </a:rPr>
                <a:t>.</a:t>
              </a:r>
            </a:p>
            <a:p>
              <a:r>
                <a:rPr lang="fr-FR" altLang="zh-CN" sz="1600" i="1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Nat.Comm</a:t>
              </a:r>
              <a:r>
                <a:rPr lang="fr-FR" altLang="zh-CN" sz="1600" dirty="0">
                  <a:latin typeface="CMU Sans Serif" panose="02000603000000000000" pitchFamily="2" charset="0"/>
                  <a:cs typeface="CMU Sans Serif" panose="02000603000000000000" pitchFamily="2" charset="0"/>
                </a:rPr>
                <a:t>.(2014) </a:t>
              </a:r>
              <a:endParaRPr lang="zh-CN" altLang="en-US" sz="1600" dirty="0"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37105" y="4088555"/>
            <a:ext cx="3279730" cy="2580726"/>
            <a:chOff x="37105" y="4088555"/>
            <a:chExt cx="3279730" cy="2580726"/>
          </a:xfrm>
        </p:grpSpPr>
        <p:sp>
          <p:nvSpPr>
            <p:cNvPr id="105" name="TextBox 104"/>
            <p:cNvSpPr txBox="1"/>
            <p:nvPr/>
          </p:nvSpPr>
          <p:spPr>
            <a:xfrm>
              <a:off x="120606" y="4088555"/>
              <a:ext cx="1991251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2000" b="1" u="sng" dirty="0">
                  <a:latin typeface="楷体" panose="02010609060101010101" pitchFamily="49" charset="-122"/>
                  <a:ea typeface="楷体" panose="02010609060101010101" pitchFamily="49" charset="-122"/>
                  <a:cs typeface="CMU Sans Serif" panose="02000603000000000000" pitchFamily="2" charset="0"/>
                </a:rPr>
                <a:t>纳米金刚石探测</a:t>
              </a: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8"/>
            <a:srcRect t="3756" b="14597"/>
            <a:stretch/>
          </p:blipFill>
          <p:spPr>
            <a:xfrm>
              <a:off x="182879" y="4504765"/>
              <a:ext cx="2817832" cy="1519517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37105" y="6084506"/>
              <a:ext cx="32797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zh-CN" sz="1600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L.McGuinness,et.al.</a:t>
              </a:r>
              <a:r>
                <a:rPr lang="fr-FR" altLang="zh-CN" sz="1600" i="1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Nat.Nano</a:t>
              </a:r>
              <a:r>
                <a:rPr lang="fr-FR" altLang="zh-CN" sz="1600" dirty="0">
                  <a:latin typeface="CMU Sans Serif" panose="02000603000000000000" pitchFamily="2" charset="0"/>
                  <a:cs typeface="CMU Sans Serif" panose="02000603000000000000" pitchFamily="2" charset="0"/>
                </a:rPr>
                <a:t> (2011)</a:t>
              </a:r>
            </a:p>
            <a:p>
              <a:r>
                <a:rPr lang="fr-FR" altLang="zh-CN" sz="1600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D.LeSage,et.al.</a:t>
              </a:r>
              <a:r>
                <a:rPr lang="fr-FR" altLang="zh-CN" sz="1600" i="1" dirty="0" err="1">
                  <a:latin typeface="CMU Sans Serif" panose="02000603000000000000" pitchFamily="2" charset="0"/>
                  <a:cs typeface="CMU Sans Serif" panose="02000603000000000000" pitchFamily="2" charset="0"/>
                </a:rPr>
                <a:t>Nature</a:t>
              </a:r>
              <a:r>
                <a:rPr lang="fr-FR" altLang="zh-CN" sz="1600" dirty="0">
                  <a:latin typeface="CMU Sans Serif" panose="02000603000000000000" pitchFamily="2" charset="0"/>
                  <a:cs typeface="CMU Sans Serif" panose="02000603000000000000" pitchFamily="2" charset="0"/>
                </a:rPr>
                <a:t>(2013) </a:t>
              </a:r>
              <a:endParaRPr lang="zh-CN" altLang="en-US" sz="1600" dirty="0">
                <a:latin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  <p:cxnSp>
        <p:nvCxnSpPr>
          <p:cNvPr id="110" name="Straight Arrow Connector 109"/>
          <p:cNvCxnSpPr/>
          <p:nvPr/>
        </p:nvCxnSpPr>
        <p:spPr>
          <a:xfrm flipV="1">
            <a:off x="5457457" y="3633154"/>
            <a:ext cx="1053873" cy="304800"/>
          </a:xfrm>
          <a:prstGeom prst="straightConnector1">
            <a:avLst/>
          </a:prstGeom>
          <a:ln w="762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 flipV="1">
            <a:off x="2308250" y="2915548"/>
            <a:ext cx="1718444" cy="822836"/>
          </a:xfrm>
          <a:prstGeom prst="straightConnector1">
            <a:avLst/>
          </a:prstGeom>
          <a:ln w="762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2606998" y="4608384"/>
            <a:ext cx="1484147" cy="535312"/>
          </a:xfrm>
          <a:prstGeom prst="straightConnector1">
            <a:avLst/>
          </a:prstGeom>
          <a:ln w="762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4770907" y="4690211"/>
            <a:ext cx="155819" cy="507228"/>
          </a:xfrm>
          <a:prstGeom prst="straightConnector1">
            <a:avLst/>
          </a:prstGeom>
          <a:ln w="762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4569048" y="2787103"/>
            <a:ext cx="32782" cy="660996"/>
          </a:xfrm>
          <a:prstGeom prst="straightConnector1">
            <a:avLst/>
          </a:prstGeom>
          <a:ln w="76200"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A7FF6AC6-3CB4-4B06-BF67-7D73DBD5AADF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998E2F28-3604-439B-AD59-3AB7415907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49" name="标题 1">
            <a:extLst>
              <a:ext uri="{FF2B5EF4-FFF2-40B4-BE49-F238E27FC236}">
                <a16:creationId xmlns:a16="http://schemas.microsoft.com/office/drawing/2014/main" id="{D240EB67-2567-49BC-9B6B-F4B29567101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3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NV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中心的广泛应用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198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>
            <a:extLst>
              <a:ext uri="{FF2B5EF4-FFF2-40B4-BE49-F238E27FC236}">
                <a16:creationId xmlns:a16="http://schemas.microsoft.com/office/drawing/2014/main" id="{A7FF6AC6-3CB4-4B06-BF67-7D73DBD5AADF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998E2F28-3604-439B-AD59-3AB741590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49" name="标题 1">
            <a:extLst>
              <a:ext uri="{FF2B5EF4-FFF2-40B4-BE49-F238E27FC236}">
                <a16:creationId xmlns:a16="http://schemas.microsoft.com/office/drawing/2014/main" id="{D240EB67-2567-49BC-9B6B-F4B29567101A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3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进一步探索量子调控与量子计算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83BD706-C254-6C4B-9F4C-D05664F6E5F3}"/>
              </a:ext>
            </a:extLst>
          </p:cNvPr>
          <p:cNvSpPr txBox="1"/>
          <p:nvPr/>
        </p:nvSpPr>
        <p:spPr>
          <a:xfrm>
            <a:off x="7071295" y="6169708"/>
            <a:ext cx="1985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4"/>
              </a:rPr>
              <a:t>hp@nju.edu.cn</a:t>
            </a:r>
            <a:endParaRPr kumimoji="1" lang="en-US" altLang="zh-CN" dirty="0"/>
          </a:p>
          <a:p>
            <a:r>
              <a:rPr kumimoji="1" lang="en-US" altLang="zh-CN" dirty="0" err="1"/>
              <a:t>kongxi@nju.edu.cn</a:t>
            </a:r>
            <a:endParaRPr kumimoji="1" lang="zh-CN" altLang="en-US" dirty="0"/>
          </a:p>
        </p:txBody>
      </p:sp>
      <p:pic>
        <p:nvPicPr>
          <p:cNvPr id="42" name="图片 5">
            <a:extLst>
              <a:ext uri="{FF2B5EF4-FFF2-40B4-BE49-F238E27FC236}">
                <a16:creationId xmlns:a16="http://schemas.microsoft.com/office/drawing/2014/main" id="{E9150287-7E24-1443-A7AC-94FFD93FBD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2" t="14747" r="27700" b="25963"/>
          <a:stretch/>
        </p:blipFill>
        <p:spPr bwMode="auto">
          <a:xfrm>
            <a:off x="779488" y="1519025"/>
            <a:ext cx="2503358" cy="194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CC62A06-FDB1-3C41-9860-3697661912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94" y="1976321"/>
            <a:ext cx="3347748" cy="159011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5B8D204-9769-824C-8659-0CD7B49341D6}"/>
              </a:ext>
            </a:extLst>
          </p:cNvPr>
          <p:cNvSpPr/>
          <p:nvPr/>
        </p:nvSpPr>
        <p:spPr>
          <a:xfrm>
            <a:off x="4346450" y="5117274"/>
            <a:ext cx="34932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Nature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Physics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10,</a:t>
            </a:r>
            <a:r>
              <a:rPr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21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ea typeface="隶书" panose="02010509060101010101" pitchFamily="49" charset="-122"/>
                <a:cs typeface="Arial" panose="020B0604020202020204" pitchFamily="34" charset="0"/>
              </a:rPr>
              <a:t>Nature Communications 4, 3704</a:t>
            </a:r>
          </a:p>
          <a:p>
            <a:r>
              <a:rPr lang="vi-VN" altLang="zh-CN" dirty="0">
                <a:latin typeface="Arial" panose="020B0604020202020204" pitchFamily="34" charset="0"/>
                <a:cs typeface="Arial" panose="020B0604020202020204" pitchFamily="34" charset="0"/>
              </a:rPr>
              <a:t>Nature Communications 2, 570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09F7C8-D205-D84A-8676-9F8FDDBCD2BA}"/>
              </a:ext>
            </a:extLst>
          </p:cNvPr>
          <p:cNvSpPr txBox="1"/>
          <p:nvPr/>
        </p:nvSpPr>
        <p:spPr>
          <a:xfrm>
            <a:off x="4187282" y="1436783"/>
            <a:ext cx="2326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quantum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sensing</a:t>
            </a:r>
            <a:endParaRPr kumimoji="1" lang="zh-CN" altLang="en-US" sz="2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937CFB4-E43F-8A46-B4FF-FADE438C6B47}"/>
              </a:ext>
            </a:extLst>
          </p:cNvPr>
          <p:cNvSpPr txBox="1"/>
          <p:nvPr/>
        </p:nvSpPr>
        <p:spPr>
          <a:xfrm>
            <a:off x="606165" y="3451467"/>
            <a:ext cx="2279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quantum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control</a:t>
            </a:r>
            <a:endParaRPr kumimoji="1"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80D542-73BB-0E4F-B155-D24536261C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984" y="3850980"/>
            <a:ext cx="2952740" cy="175443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96CEF5C-3DBB-3844-AB66-616EAEEFED44}"/>
              </a:ext>
            </a:extLst>
          </p:cNvPr>
          <p:cNvSpPr/>
          <p:nvPr/>
        </p:nvSpPr>
        <p:spPr>
          <a:xfrm>
            <a:off x="544423" y="5615710"/>
            <a:ext cx="40275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zh-CN" dirty="0">
                <a:latin typeface="Arial" panose="020B0604020202020204" pitchFamily="34" charset="0"/>
                <a:cs typeface="Arial" panose="020B0604020202020204" pitchFamily="34" charset="0"/>
              </a:rPr>
              <a:t>Nature Communications 7, 11517</a:t>
            </a:r>
          </a:p>
          <a:p>
            <a:r>
              <a:rPr lang="vi-VN" altLang="zh-CN" dirty="0">
                <a:latin typeface="Arial" panose="020B0604020202020204" pitchFamily="34" charset="0"/>
                <a:cs typeface="Arial" panose="020B0604020202020204" pitchFamily="34" charset="0"/>
              </a:rPr>
              <a:t>Physical Review Letters 117, 017701 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PRL 117, 060503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altLang="zh-CN" dirty="0">
                <a:latin typeface="Arial" panose="020B0604020202020204" pitchFamily="34" charset="0"/>
                <a:cs typeface="Arial" panose="020B0604020202020204" pitchFamily="34" charset="0"/>
              </a:rPr>
              <a:t>PRL 109, 070502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1" descr="Figure1">
            <a:extLst>
              <a:ext uri="{FF2B5EF4-FFF2-40B4-BE49-F238E27FC236}">
                <a16:creationId xmlns:a16="http://schemas.microsoft.com/office/drawing/2014/main" id="{0A8683CA-B917-F04D-8E11-EE8633F9B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0" t="50108" r="4857"/>
          <a:stretch>
            <a:fillRect/>
          </a:stretch>
        </p:blipFill>
        <p:spPr bwMode="auto">
          <a:xfrm>
            <a:off x="6723078" y="3499873"/>
            <a:ext cx="2212932" cy="175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5C24C3-3A15-6247-8D3D-111649A4B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1439" y="3942570"/>
            <a:ext cx="2611799" cy="10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155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5183" y="1610531"/>
            <a:ext cx="8020167" cy="42532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15D47D-3E94-4042-BCD3-809DB06AA9D5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06BAD98-E747-494F-B42B-4C76C1192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F6610FA-E608-4881-AED7-B6F5200CFC70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9375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思考习题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下周随实验报告一起交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经典计算机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7DFB05-CA5F-4123-A851-C7985F101FD4}"/>
              </a:ext>
            </a:extLst>
          </p:cNvPr>
          <p:cNvGrpSpPr/>
          <p:nvPr/>
        </p:nvGrpSpPr>
        <p:grpSpPr>
          <a:xfrm>
            <a:off x="1054821" y="1500709"/>
            <a:ext cx="2140629" cy="2267855"/>
            <a:chOff x="690086" y="1500709"/>
            <a:chExt cx="2140629" cy="2267855"/>
          </a:xfrm>
        </p:grpSpPr>
        <p:pic>
          <p:nvPicPr>
            <p:cNvPr id="8" name="Picture 2" descr="https://upload.wikimedia.org/wikipedia/commons/thumb/4/4e/Eniac.jpg/1024px-Eniac.jpg">
              <a:extLst>
                <a:ext uri="{FF2B5EF4-FFF2-40B4-BE49-F238E27FC236}">
                  <a16:creationId xmlns:a16="http://schemas.microsoft.com/office/drawing/2014/main" id="{113A43D7-89FA-46CB-A23F-9FAFEE2B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086" y="1500709"/>
              <a:ext cx="2126629" cy="1626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2E25A91-6303-4BA0-9A93-2FC52407109B}"/>
                </a:ext>
              </a:extLst>
            </p:cNvPr>
            <p:cNvSpPr/>
            <p:nvPr/>
          </p:nvSpPr>
          <p:spPr>
            <a:xfrm>
              <a:off x="1624010" y="3178127"/>
              <a:ext cx="11993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10</a:t>
              </a:r>
              <a:r>
                <a:rPr lang="en-US" altLang="zh-CN" sz="1600" baseline="300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3</a:t>
              </a:r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次</a:t>
              </a:r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/</a:t>
              </a:r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秒</a:t>
              </a:r>
              <a:endParaRPr lang="en-US" altLang="zh-CN" sz="1600" dirty="0">
                <a:solidFill>
                  <a:srgbClr val="222222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167 </a:t>
              </a:r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平方米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4FD3AD9-EB77-44AD-B3CF-61CDFDB294C2}"/>
                </a:ext>
              </a:extLst>
            </p:cNvPr>
            <p:cNvSpPr/>
            <p:nvPr/>
          </p:nvSpPr>
          <p:spPr>
            <a:xfrm>
              <a:off x="690086" y="3183789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1946</a:t>
              </a:r>
            </a:p>
            <a:p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埃尼亚克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4FF91E7-C45C-43CA-9430-2ADA7DE375C1}"/>
              </a:ext>
            </a:extLst>
          </p:cNvPr>
          <p:cNvGrpSpPr/>
          <p:nvPr/>
        </p:nvGrpSpPr>
        <p:grpSpPr>
          <a:xfrm>
            <a:off x="5810647" y="1502383"/>
            <a:ext cx="2135842" cy="2266181"/>
            <a:chOff x="4243845" y="1502383"/>
            <a:chExt cx="2135842" cy="2266181"/>
          </a:xfrm>
        </p:grpSpPr>
        <p:pic>
          <p:nvPicPr>
            <p:cNvPr id="20" name="图片 19" descr="图片包含 游戏机, 食物&#10;&#10;描述已自动生成">
              <a:extLst>
                <a:ext uri="{FF2B5EF4-FFF2-40B4-BE49-F238E27FC236}">
                  <a16:creationId xmlns:a16="http://schemas.microsoft.com/office/drawing/2014/main" id="{6E3BC683-F2FB-4801-8A37-D3563C33B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289" y="1502383"/>
              <a:ext cx="1563541" cy="1563541"/>
            </a:xfrm>
            <a:prstGeom prst="rect">
              <a:avLst/>
            </a:prstGeom>
          </p:spPr>
        </p:pic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0B2BC4F-815D-4B36-9743-4A39A6401A9E}"/>
                </a:ext>
              </a:extLst>
            </p:cNvPr>
            <p:cNvSpPr/>
            <p:nvPr/>
          </p:nvSpPr>
          <p:spPr>
            <a:xfrm>
              <a:off x="5202762" y="3183789"/>
              <a:ext cx="11769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10</a:t>
              </a:r>
              <a:r>
                <a:rPr lang="en-US" altLang="zh-CN" sz="1600" baseline="300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12</a:t>
              </a:r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次</a:t>
              </a:r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/</a:t>
              </a:r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秒</a:t>
              </a:r>
              <a:endParaRPr lang="en-US" altLang="zh-CN" sz="1600" dirty="0">
                <a:solidFill>
                  <a:srgbClr val="222222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4 </a:t>
              </a:r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平方厘米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906D785-B630-4148-A327-DD275F511ADE}"/>
                </a:ext>
              </a:extLst>
            </p:cNvPr>
            <p:cNvSpPr/>
            <p:nvPr/>
          </p:nvSpPr>
          <p:spPr>
            <a:xfrm>
              <a:off x="4243845" y="3178126"/>
              <a:ext cx="9589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2017</a:t>
              </a:r>
            </a:p>
            <a:p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因特尔</a:t>
              </a:r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i9</a:t>
              </a:r>
              <a:endParaRPr lang="zh-CN" altLang="en-US" sz="1600" dirty="0">
                <a:solidFill>
                  <a:srgbClr val="222222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5E85C2D-8810-46B9-9CB9-2B39CB74A600}"/>
              </a:ext>
            </a:extLst>
          </p:cNvPr>
          <p:cNvGrpSpPr/>
          <p:nvPr/>
        </p:nvGrpSpPr>
        <p:grpSpPr>
          <a:xfrm>
            <a:off x="1726540" y="3834744"/>
            <a:ext cx="5239820" cy="3002277"/>
            <a:chOff x="2171341" y="3991510"/>
            <a:chExt cx="4794532" cy="2836288"/>
          </a:xfrm>
        </p:grpSpPr>
        <p:pic>
          <p:nvPicPr>
            <p:cNvPr id="16" name="图片 15" descr="电脑萤幕的截图&#10;&#10;描述已自动生成">
              <a:extLst>
                <a:ext uri="{FF2B5EF4-FFF2-40B4-BE49-F238E27FC236}">
                  <a16:creationId xmlns:a16="http://schemas.microsoft.com/office/drawing/2014/main" id="{AA8B2381-A9C0-45FB-B09F-4D280B3BA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235" r="1797"/>
            <a:stretch/>
          </p:blipFill>
          <p:spPr>
            <a:xfrm>
              <a:off x="2171341" y="3991510"/>
              <a:ext cx="4794532" cy="2836288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9E309D-42E5-47CD-8BCE-80135102D509}"/>
                </a:ext>
              </a:extLst>
            </p:cNvPr>
            <p:cNvSpPr/>
            <p:nvPr/>
          </p:nvSpPr>
          <p:spPr>
            <a:xfrm>
              <a:off x="2757124" y="4252509"/>
              <a:ext cx="14702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Moore定律</a:t>
              </a:r>
            </a:p>
          </p:txBody>
        </p:sp>
      </p:grpSp>
      <p:sp>
        <p:nvSpPr>
          <p:cNvPr id="26" name="箭头: 下 25">
            <a:extLst>
              <a:ext uri="{FF2B5EF4-FFF2-40B4-BE49-F238E27FC236}">
                <a16:creationId xmlns:a16="http://schemas.microsoft.com/office/drawing/2014/main" id="{395D6087-66A2-4F16-A03F-5B580C01147B}"/>
              </a:ext>
            </a:extLst>
          </p:cNvPr>
          <p:cNvSpPr/>
          <p:nvPr/>
        </p:nvSpPr>
        <p:spPr>
          <a:xfrm rot="16200000">
            <a:off x="4482254" y="1190860"/>
            <a:ext cx="410966" cy="2245820"/>
          </a:xfrm>
          <a:prstGeom prst="downArrow">
            <a:avLst>
              <a:gd name="adj1" fmla="val 50000"/>
              <a:gd name="adj2" fmla="val 117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AB81C9-F0F5-4D2F-A1EF-0233398AD657}"/>
              </a:ext>
            </a:extLst>
          </p:cNvPr>
          <p:cNvSpPr/>
          <p:nvPr/>
        </p:nvSpPr>
        <p:spPr>
          <a:xfrm>
            <a:off x="4079846" y="24982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更小！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18EB12F-1A75-41E5-9D3A-FA969DA22E59}"/>
              </a:ext>
            </a:extLst>
          </p:cNvPr>
          <p:cNvSpPr/>
          <p:nvPr/>
        </p:nvSpPr>
        <p:spPr>
          <a:xfrm>
            <a:off x="4079845" y="170525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更快！</a:t>
            </a:r>
          </a:p>
        </p:txBody>
      </p:sp>
    </p:spTree>
    <p:extLst>
      <p:ext uri="{BB962C8B-B14F-4D97-AF65-F5344CB8AC3E}">
        <p14:creationId xmlns:p14="http://schemas.microsoft.com/office/powerpoint/2010/main" val="614642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经典计算机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C07DFB05-CA5F-4123-A851-C7985F101FD4}"/>
              </a:ext>
            </a:extLst>
          </p:cNvPr>
          <p:cNvGrpSpPr/>
          <p:nvPr/>
        </p:nvGrpSpPr>
        <p:grpSpPr>
          <a:xfrm>
            <a:off x="1054821" y="1500709"/>
            <a:ext cx="2140629" cy="2267855"/>
            <a:chOff x="690086" y="1500709"/>
            <a:chExt cx="2140629" cy="2267855"/>
          </a:xfrm>
        </p:grpSpPr>
        <p:pic>
          <p:nvPicPr>
            <p:cNvPr id="8" name="Picture 2" descr="https://upload.wikimedia.org/wikipedia/commons/thumb/4/4e/Eniac.jpg/1024px-Eniac.jpg">
              <a:extLst>
                <a:ext uri="{FF2B5EF4-FFF2-40B4-BE49-F238E27FC236}">
                  <a16:creationId xmlns:a16="http://schemas.microsoft.com/office/drawing/2014/main" id="{113A43D7-89FA-46CB-A23F-9FAFEE2B6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086" y="1500709"/>
              <a:ext cx="2126629" cy="1626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2E25A91-6303-4BA0-9A93-2FC52407109B}"/>
                </a:ext>
              </a:extLst>
            </p:cNvPr>
            <p:cNvSpPr/>
            <p:nvPr/>
          </p:nvSpPr>
          <p:spPr>
            <a:xfrm>
              <a:off x="1624010" y="3178127"/>
              <a:ext cx="11993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10</a:t>
              </a:r>
              <a:r>
                <a:rPr lang="en-US" altLang="zh-CN" sz="1600" baseline="300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3</a:t>
              </a:r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 </a:t>
              </a:r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次</a:t>
              </a:r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/</a:t>
              </a:r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秒</a:t>
              </a:r>
              <a:endParaRPr lang="en-US" altLang="zh-CN" sz="1600" dirty="0">
                <a:solidFill>
                  <a:srgbClr val="222222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endParaRPr>
            </a:p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167 </a:t>
              </a:r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平方米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4FD3AD9-EB77-44AD-B3CF-61CDFDB294C2}"/>
                </a:ext>
              </a:extLst>
            </p:cNvPr>
            <p:cNvSpPr/>
            <p:nvPr/>
          </p:nvSpPr>
          <p:spPr>
            <a:xfrm>
              <a:off x="690086" y="3183789"/>
              <a:ext cx="100540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1946</a:t>
              </a:r>
            </a:p>
            <a:p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埃尼亚克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4FF91E7-C45C-43CA-9430-2ADA7DE375C1}"/>
              </a:ext>
            </a:extLst>
          </p:cNvPr>
          <p:cNvGrpSpPr/>
          <p:nvPr/>
        </p:nvGrpSpPr>
        <p:grpSpPr>
          <a:xfrm>
            <a:off x="5810647" y="1502383"/>
            <a:ext cx="1849985" cy="2260518"/>
            <a:chOff x="4243845" y="1502383"/>
            <a:chExt cx="1849985" cy="2260518"/>
          </a:xfrm>
        </p:grpSpPr>
        <p:pic>
          <p:nvPicPr>
            <p:cNvPr id="20" name="图片 19" descr="图片包含 游戏机, 食物&#10;&#10;描述已自动生成">
              <a:extLst>
                <a:ext uri="{FF2B5EF4-FFF2-40B4-BE49-F238E27FC236}">
                  <a16:creationId xmlns:a16="http://schemas.microsoft.com/office/drawing/2014/main" id="{6E3BC683-F2FB-4801-8A37-D3563C33B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289" y="1502383"/>
              <a:ext cx="1563541" cy="1563541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906D785-B630-4148-A327-DD275F511ADE}"/>
                </a:ext>
              </a:extLst>
            </p:cNvPr>
            <p:cNvSpPr/>
            <p:nvPr/>
          </p:nvSpPr>
          <p:spPr>
            <a:xfrm>
              <a:off x="4243845" y="3178126"/>
              <a:ext cx="95891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2017</a:t>
              </a:r>
            </a:p>
            <a:p>
              <a:r>
                <a:rPr lang="zh-CN" altLang="en-US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因特尔</a:t>
              </a:r>
              <a:r>
                <a:rPr lang="en-US" altLang="zh-CN" sz="1600" dirty="0">
                  <a:solidFill>
                    <a:srgbClr val="222222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i9</a:t>
              </a:r>
              <a:endParaRPr lang="zh-CN" altLang="en-US" sz="1600" dirty="0">
                <a:solidFill>
                  <a:srgbClr val="222222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5E85C2D-8810-46B9-9CB9-2B39CB74A600}"/>
              </a:ext>
            </a:extLst>
          </p:cNvPr>
          <p:cNvGrpSpPr/>
          <p:nvPr/>
        </p:nvGrpSpPr>
        <p:grpSpPr>
          <a:xfrm>
            <a:off x="1726540" y="3834744"/>
            <a:ext cx="5239820" cy="3002277"/>
            <a:chOff x="2171341" y="3991510"/>
            <a:chExt cx="4794532" cy="2836288"/>
          </a:xfrm>
        </p:grpSpPr>
        <p:pic>
          <p:nvPicPr>
            <p:cNvPr id="16" name="图片 15" descr="电脑萤幕的截图&#10;&#10;描述已自动生成">
              <a:extLst>
                <a:ext uri="{FF2B5EF4-FFF2-40B4-BE49-F238E27FC236}">
                  <a16:creationId xmlns:a16="http://schemas.microsoft.com/office/drawing/2014/main" id="{AA8B2381-A9C0-45FB-B09F-4D280B3BA6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7235" r="1797"/>
            <a:stretch/>
          </p:blipFill>
          <p:spPr>
            <a:xfrm>
              <a:off x="2171341" y="3991510"/>
              <a:ext cx="4794532" cy="2836288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89E309D-42E5-47CD-8BCE-80135102D509}"/>
                </a:ext>
              </a:extLst>
            </p:cNvPr>
            <p:cNvSpPr/>
            <p:nvPr/>
          </p:nvSpPr>
          <p:spPr>
            <a:xfrm>
              <a:off x="2757124" y="4252509"/>
              <a:ext cx="14702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Moore定律</a:t>
              </a:r>
            </a:p>
          </p:txBody>
        </p:sp>
      </p:grpSp>
      <p:sp>
        <p:nvSpPr>
          <p:cNvPr id="26" name="箭头: 下 25">
            <a:extLst>
              <a:ext uri="{FF2B5EF4-FFF2-40B4-BE49-F238E27FC236}">
                <a16:creationId xmlns:a16="http://schemas.microsoft.com/office/drawing/2014/main" id="{395D6087-66A2-4F16-A03F-5B580C01147B}"/>
              </a:ext>
            </a:extLst>
          </p:cNvPr>
          <p:cNvSpPr/>
          <p:nvPr/>
        </p:nvSpPr>
        <p:spPr>
          <a:xfrm rot="16200000">
            <a:off x="4482254" y="1190860"/>
            <a:ext cx="410966" cy="2245820"/>
          </a:xfrm>
          <a:prstGeom prst="downArrow">
            <a:avLst>
              <a:gd name="adj1" fmla="val 50000"/>
              <a:gd name="adj2" fmla="val 117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2AB81C9-F0F5-4D2F-A1EF-0233398AD657}"/>
              </a:ext>
            </a:extLst>
          </p:cNvPr>
          <p:cNvSpPr/>
          <p:nvPr/>
        </p:nvSpPr>
        <p:spPr>
          <a:xfrm>
            <a:off x="4079846" y="2498286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更小！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18EB12F-1A75-41E5-9D3A-FA969DA22E59}"/>
              </a:ext>
            </a:extLst>
          </p:cNvPr>
          <p:cNvSpPr/>
          <p:nvPr/>
        </p:nvSpPr>
        <p:spPr>
          <a:xfrm>
            <a:off x="4079845" y="1705257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更快！</a:t>
            </a:r>
          </a:p>
        </p:txBody>
      </p: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BEEF63B8-33DB-4F05-A2B9-11C61E36450F}"/>
              </a:ext>
            </a:extLst>
          </p:cNvPr>
          <p:cNvCxnSpPr>
            <a:cxnSpLocks/>
          </p:cNvCxnSpPr>
          <p:nvPr/>
        </p:nvCxnSpPr>
        <p:spPr>
          <a:xfrm flipV="1">
            <a:off x="6923840" y="6449741"/>
            <a:ext cx="1678799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5">
            <a:extLst>
              <a:ext uri="{FF2B5EF4-FFF2-40B4-BE49-F238E27FC236}">
                <a16:creationId xmlns:a16="http://schemas.microsoft.com/office/drawing/2014/main" id="{0AE3A1F8-C61C-4E7C-AB42-752CA227DB9D}"/>
              </a:ext>
            </a:extLst>
          </p:cNvPr>
          <p:cNvGrpSpPr/>
          <p:nvPr/>
        </p:nvGrpSpPr>
        <p:grpSpPr>
          <a:xfrm>
            <a:off x="6697642" y="3350632"/>
            <a:ext cx="1262595" cy="954086"/>
            <a:chOff x="4783821" y="407982"/>
            <a:chExt cx="2889953" cy="2034532"/>
          </a:xfrm>
        </p:grpSpPr>
        <p:cxnSp>
          <p:nvCxnSpPr>
            <p:cNvPr id="32" name="Straight Connector 12">
              <a:extLst>
                <a:ext uri="{FF2B5EF4-FFF2-40B4-BE49-F238E27FC236}">
                  <a16:creationId xmlns:a16="http://schemas.microsoft.com/office/drawing/2014/main" id="{B5A17131-AC93-4EA5-825A-FE6EE67C04A0}"/>
                </a:ext>
              </a:extLst>
            </p:cNvPr>
            <p:cNvCxnSpPr/>
            <p:nvPr/>
          </p:nvCxnSpPr>
          <p:spPr>
            <a:xfrm flipH="1">
              <a:off x="4783821" y="407982"/>
              <a:ext cx="2889953" cy="2034532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2">
              <a:extLst>
                <a:ext uri="{FF2B5EF4-FFF2-40B4-BE49-F238E27FC236}">
                  <a16:creationId xmlns:a16="http://schemas.microsoft.com/office/drawing/2014/main" id="{CC9EB7C2-56C3-4379-A069-EAD3FF08D4BD}"/>
                </a:ext>
              </a:extLst>
            </p:cNvPr>
            <p:cNvCxnSpPr/>
            <p:nvPr/>
          </p:nvCxnSpPr>
          <p:spPr>
            <a:xfrm flipV="1">
              <a:off x="6539490" y="1130022"/>
              <a:ext cx="108958" cy="80682"/>
            </a:xfrm>
            <a:prstGeom prst="straightConnector1">
              <a:avLst/>
            </a:prstGeom>
            <a:ln w="53975">
              <a:solidFill>
                <a:srgbClr val="00B0F0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11">
            <a:extLst>
              <a:ext uri="{FF2B5EF4-FFF2-40B4-BE49-F238E27FC236}">
                <a16:creationId xmlns:a16="http://schemas.microsoft.com/office/drawing/2014/main" id="{6A9A3BEE-D356-425C-AB44-35BF57249D6F}"/>
              </a:ext>
            </a:extLst>
          </p:cNvPr>
          <p:cNvSpPr/>
          <p:nvPr/>
        </p:nvSpPr>
        <p:spPr>
          <a:xfrm>
            <a:off x="7442772" y="6456510"/>
            <a:ext cx="48603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>
                <a:solidFill>
                  <a:srgbClr val="000066"/>
                </a:solidFill>
                <a:latin typeface="+mj-lt"/>
              </a:rPr>
              <a:t>2040</a:t>
            </a:r>
            <a:r>
              <a:rPr lang="en-US" sz="1000" b="1">
                <a:solidFill>
                  <a:srgbClr val="000066"/>
                </a:solidFill>
              </a:rPr>
              <a:t> </a:t>
            </a:r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30A9279A-C735-4CD8-AF7A-1EE55B77D051}"/>
              </a:ext>
            </a:extLst>
          </p:cNvPr>
          <p:cNvSpPr/>
          <p:nvPr/>
        </p:nvSpPr>
        <p:spPr>
          <a:xfrm>
            <a:off x="6966360" y="6461253"/>
            <a:ext cx="47641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b="1" dirty="0">
                <a:solidFill>
                  <a:srgbClr val="000066"/>
                </a:solidFill>
                <a:latin typeface="+mj-lt"/>
              </a:rPr>
              <a:t>2025 </a:t>
            </a:r>
          </a:p>
        </p:txBody>
      </p:sp>
      <p:grpSp>
        <p:nvGrpSpPr>
          <p:cNvPr id="38" name="Group 3">
            <a:extLst>
              <a:ext uri="{FF2B5EF4-FFF2-40B4-BE49-F238E27FC236}">
                <a16:creationId xmlns:a16="http://schemas.microsoft.com/office/drawing/2014/main" id="{80D501F1-354F-4154-89FA-AC0570F133ED}"/>
              </a:ext>
            </a:extLst>
          </p:cNvPr>
          <p:cNvGrpSpPr/>
          <p:nvPr/>
        </p:nvGrpSpPr>
        <p:grpSpPr>
          <a:xfrm>
            <a:off x="7049834" y="3501897"/>
            <a:ext cx="963008" cy="2959986"/>
            <a:chOff x="6147641" y="1562484"/>
            <a:chExt cx="963008" cy="2959986"/>
          </a:xfrm>
        </p:grpSpPr>
        <p:sp>
          <p:nvSpPr>
            <p:cNvPr id="40" name="Line 2061">
              <a:extLst>
                <a:ext uri="{FF2B5EF4-FFF2-40B4-BE49-F238E27FC236}">
                  <a16:creationId xmlns:a16="http://schemas.microsoft.com/office/drawing/2014/main" id="{16348DCE-B515-434B-A70D-92D5049BA0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758438" y="1565798"/>
              <a:ext cx="0" cy="2937313"/>
            </a:xfrm>
            <a:prstGeom prst="line">
              <a:avLst/>
            </a:prstGeom>
            <a:ln w="25400">
              <a:solidFill>
                <a:srgbClr val="C00000"/>
              </a:solidFill>
              <a:prstDash val="sysDash"/>
              <a:headEnd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41" name="Text Box 2060">
              <a:extLst>
                <a:ext uri="{FF2B5EF4-FFF2-40B4-BE49-F238E27FC236}">
                  <a16:creationId xmlns:a16="http://schemas.microsoft.com/office/drawing/2014/main" id="{42A7172F-82CB-4830-903F-6E374B1033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6226" y="2695970"/>
              <a:ext cx="704423" cy="40463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txBody>
            <a:bodyPr wrap="none">
              <a:noAutofit/>
            </a:bodyPr>
            <a:lstStyle/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Calibri"/>
                </a:rPr>
                <a:t>atom-sized </a:t>
              </a:r>
            </a:p>
            <a:p>
              <a:pPr algn="ctr"/>
              <a:r>
                <a:rPr lang="en-US" sz="1200" b="1" dirty="0">
                  <a:solidFill>
                    <a:srgbClr val="C00000"/>
                  </a:solidFill>
                  <a:latin typeface="Calibri"/>
                </a:rPr>
                <a:t>transistors</a:t>
              </a:r>
            </a:p>
          </p:txBody>
        </p:sp>
        <p:sp>
          <p:nvSpPr>
            <p:cNvPr id="42" name="Rectangle 14">
              <a:extLst>
                <a:ext uri="{FF2B5EF4-FFF2-40B4-BE49-F238E27FC236}">
                  <a16:creationId xmlns:a16="http://schemas.microsoft.com/office/drawing/2014/main" id="{6F447C4D-6497-4D7A-93EB-034DAB36CD51}"/>
                </a:ext>
              </a:extLst>
            </p:cNvPr>
            <p:cNvSpPr/>
            <p:nvPr/>
          </p:nvSpPr>
          <p:spPr>
            <a:xfrm>
              <a:off x="6724790" y="1562484"/>
              <a:ext cx="68843" cy="64968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endParaRPr>
            </a:p>
          </p:txBody>
        </p:sp>
        <p:sp>
          <p:nvSpPr>
            <p:cNvPr id="43" name="Line 2061">
              <a:extLst>
                <a:ext uri="{FF2B5EF4-FFF2-40B4-BE49-F238E27FC236}">
                  <a16:creationId xmlns:a16="http://schemas.microsoft.com/office/drawing/2014/main" id="{1714EA7A-BE2B-422D-9611-9915C40618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177473" y="2033018"/>
              <a:ext cx="0" cy="2489452"/>
            </a:xfrm>
            <a:prstGeom prst="line">
              <a:avLst/>
            </a:prstGeom>
            <a:ln w="25400">
              <a:solidFill>
                <a:srgbClr val="C00000"/>
              </a:solidFill>
              <a:prstDash val="sysDash"/>
              <a:headEnd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>
                <a:solidFill>
                  <a:srgbClr val="000000"/>
                </a:solidFill>
                <a:latin typeface="Verdana" pitchFamily="34" charset="0"/>
              </a:endParaRPr>
            </a:p>
          </p:txBody>
        </p:sp>
        <p:sp>
          <p:nvSpPr>
            <p:cNvPr id="44" name="Rectangle 18">
              <a:extLst>
                <a:ext uri="{FF2B5EF4-FFF2-40B4-BE49-F238E27FC236}">
                  <a16:creationId xmlns:a16="http://schemas.microsoft.com/office/drawing/2014/main" id="{C6B504A6-9299-4FB5-A827-07305609D2F6}"/>
                </a:ext>
              </a:extLst>
            </p:cNvPr>
            <p:cNvSpPr/>
            <p:nvPr/>
          </p:nvSpPr>
          <p:spPr>
            <a:xfrm>
              <a:off x="6147641" y="1998707"/>
              <a:ext cx="68843" cy="64968"/>
            </a:xfrm>
            <a:prstGeom prst="rect">
              <a:avLst/>
            </a:prstGeom>
            <a:solidFill>
              <a:srgbClr val="0070C0">
                <a:alpha val="50196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prstClr val="black"/>
                  </a:solidFill>
                </a:ln>
                <a:solidFill>
                  <a:prstClr val="white"/>
                </a:solidFill>
              </a:endParaRPr>
            </a:p>
          </p:txBody>
        </p:sp>
      </p:grpSp>
      <p:sp>
        <p:nvSpPr>
          <p:cNvPr id="39" name="Text Box 2060">
            <a:extLst>
              <a:ext uri="{FF2B5EF4-FFF2-40B4-BE49-F238E27FC236}">
                <a16:creationId xmlns:a16="http://schemas.microsoft.com/office/drawing/2014/main" id="{05299BC8-7EEF-4494-BC95-2BDB710A2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9903" y="5097854"/>
            <a:ext cx="999862" cy="4086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no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Calibri"/>
              </a:rPr>
              <a:t>molecular-sized </a:t>
            </a:r>
          </a:p>
          <a:p>
            <a:pPr algn="ctr"/>
            <a:r>
              <a:rPr lang="en-US" sz="1100" b="1" dirty="0">
                <a:solidFill>
                  <a:srgbClr val="C00000"/>
                </a:solidFill>
                <a:latin typeface="Calibri"/>
              </a:rPr>
              <a:t>transistors</a:t>
            </a:r>
          </a:p>
        </p:txBody>
      </p:sp>
    </p:spTree>
    <p:extLst>
      <p:ext uri="{BB962C8B-B14F-4D97-AF65-F5344CB8AC3E}">
        <p14:creationId xmlns:p14="http://schemas.microsoft.com/office/powerpoint/2010/main" val="52946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5EC11-C5C7-0740-91D0-88796536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37581"/>
          </a:xfrm>
        </p:spPr>
        <p:txBody>
          <a:bodyPr>
            <a:norm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经典计算机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F94BCE-F9C8-B24F-843D-D3FA455D8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0" y="171136"/>
            <a:ext cx="902199" cy="113157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7CE14F-4BC3-4420-990E-A5AC150C85A4}"/>
              </a:ext>
            </a:extLst>
          </p:cNvPr>
          <p:cNvSpPr/>
          <p:nvPr/>
        </p:nvSpPr>
        <p:spPr>
          <a:xfrm>
            <a:off x="628650" y="1306691"/>
            <a:ext cx="7435600" cy="62582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50000"/>
                </a:srgbClr>
              </a:gs>
              <a:gs pos="100000">
                <a:srgbClr val="7030A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302FBFF1-FD42-48EB-929D-55A2E4915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3546"/>
            <a:ext cx="7886700" cy="473442"/>
          </a:xfrm>
        </p:spPr>
        <p:txBody>
          <a:bodyPr/>
          <a:lstStyle/>
          <a:p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2200" dirty="0">
                <a:solidFill>
                  <a:srgbClr val="F6862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量子隧穿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导致难以实现门操作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图片 5" descr="手机屏幕的截图&#10;&#10;描述已自动生成">
            <a:extLst>
              <a:ext uri="{FF2B5EF4-FFF2-40B4-BE49-F238E27FC236}">
                <a16:creationId xmlns:a16="http://schemas.microsoft.com/office/drawing/2014/main" id="{66D73A34-C641-4DC8-8D30-05E35E8293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94908" y="1807110"/>
            <a:ext cx="4456982" cy="2106283"/>
          </a:xfrm>
          <a:prstGeom prst="rect">
            <a:avLst/>
          </a:prstGeom>
        </p:spPr>
      </p:pic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ADCFBD9D-EB51-400D-8393-DCB74F6D77D4}"/>
              </a:ext>
            </a:extLst>
          </p:cNvPr>
          <p:cNvSpPr txBox="1">
            <a:spLocks/>
          </p:cNvSpPr>
          <p:nvPr/>
        </p:nvSpPr>
        <p:spPr>
          <a:xfrm>
            <a:off x="628650" y="3753641"/>
            <a:ext cx="7886700" cy="47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2200" dirty="0">
                <a:solidFill>
                  <a:srgbClr val="F6862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热力学第二定律</a:t>
            </a:r>
            <a:r>
              <a:rPr lang="zh-CN" altLang="en-US" sz="2200" dirty="0">
                <a:latin typeface="KaiTi" panose="02010609060101010101" pitchFamily="49" charset="-122"/>
                <a:ea typeface="KaiTi" panose="02010609060101010101" pitchFamily="49" charset="-122"/>
              </a:rPr>
              <a:t>预言现有计算过程存在能耗下限 </a:t>
            </a:r>
            <a:endParaRPr lang="en-US" altLang="zh-CN" sz="2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C7A570-BD0F-4F88-B098-11A8980EA9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0EDE5"/>
              </a:clrFrom>
              <a:clrTo>
                <a:srgbClr val="E0EDE5">
                  <a:alpha val="0"/>
                </a:srgbClr>
              </a:clrTo>
            </a:clrChange>
          </a:blip>
          <a:srcRect l="884" b="1381"/>
          <a:stretch/>
        </p:blipFill>
        <p:spPr>
          <a:xfrm>
            <a:off x="3674240" y="4487372"/>
            <a:ext cx="1568869" cy="18541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3A3645D-2E6D-4C2F-8A73-EEF1FBB1FB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8F9FB"/>
              </a:clrFrom>
              <a:clrTo>
                <a:srgbClr val="F8F9FB">
                  <a:alpha val="0"/>
                </a:srgbClr>
              </a:clrTo>
            </a:clrChange>
          </a:blip>
          <a:srcRect l="20175" r="44883"/>
          <a:stretch/>
        </p:blipFill>
        <p:spPr>
          <a:xfrm rot="5400000">
            <a:off x="1057073" y="4998393"/>
            <a:ext cx="1188184" cy="119062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720BBF8-A2F2-46F2-97A7-B762B34E2A4E}"/>
              </a:ext>
            </a:extLst>
          </p:cNvPr>
          <p:cNvCxnSpPr/>
          <p:nvPr/>
        </p:nvCxnSpPr>
        <p:spPr>
          <a:xfrm>
            <a:off x="2534328" y="4404902"/>
            <a:ext cx="0" cy="212122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240E730-4995-4A31-9A6C-F96A43C19641}"/>
              </a:ext>
            </a:extLst>
          </p:cNvPr>
          <p:cNvSpPr txBox="1"/>
          <p:nvPr/>
        </p:nvSpPr>
        <p:spPr>
          <a:xfrm>
            <a:off x="2713206" y="4329541"/>
            <a:ext cx="461665" cy="21698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不可逆过程消耗能量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B1F7C7-22FB-4368-A2A5-81FDE7597468}"/>
              </a:ext>
            </a:extLst>
          </p:cNvPr>
          <p:cNvSpPr/>
          <p:nvPr/>
        </p:nvSpPr>
        <p:spPr>
          <a:xfrm>
            <a:off x="1343963" y="448737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或门</a:t>
            </a:r>
            <a:endParaRPr lang="zh-CN" altLang="en-US" sz="2000" dirty="0"/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05E8D106-1747-4660-9CE2-22897E6C0166}"/>
              </a:ext>
            </a:extLst>
          </p:cNvPr>
          <p:cNvSpPr txBox="1">
            <a:spLocks/>
          </p:cNvSpPr>
          <p:nvPr/>
        </p:nvSpPr>
        <p:spPr>
          <a:xfrm>
            <a:off x="5784877" y="6019432"/>
            <a:ext cx="2563375" cy="47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信息擦除需要能耗！</a:t>
            </a:r>
            <a:r>
              <a:rPr lang="en-US" altLang="zh-CN" sz="2000" dirty="0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!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A8E8E9-5F2B-4135-9118-57A309952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300" y="2177277"/>
            <a:ext cx="3098959" cy="1117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150FEF-9469-4D2D-B152-BBACE4338B47}"/>
                  </a:ext>
                </a:extLst>
              </p:cNvPr>
              <p:cNvSpPr txBox="1"/>
              <p:nvPr/>
            </p:nvSpPr>
            <p:spPr>
              <a:xfrm>
                <a:off x="5289289" y="4837171"/>
                <a:ext cx="3677160" cy="868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𝑘𝑇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𝑘𝑇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F150FEF-9469-4D2D-B152-BBACE4338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289" y="4837171"/>
                <a:ext cx="3677160" cy="8685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972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10316</TotalTime>
  <Words>2831</Words>
  <Application>Microsoft Macintosh PowerPoint</Application>
  <PresentationFormat>全屏显示(4:3)</PresentationFormat>
  <Paragraphs>583</Paragraphs>
  <Slides>65</Slides>
  <Notes>15</Notes>
  <HiddenSlides>0</HiddenSlides>
  <MMClips>4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65</vt:i4>
      </vt:variant>
    </vt:vector>
  </HeadingPairs>
  <TitlesOfParts>
    <vt:vector size="86" baseType="lpstr">
      <vt:lpstr>等线</vt:lpstr>
      <vt:lpstr>楷体</vt:lpstr>
      <vt:lpstr>隶书</vt:lpstr>
      <vt:lpstr>微软雅黑</vt:lpstr>
      <vt:lpstr>微软雅黑</vt:lpstr>
      <vt:lpstr>CMU Sans Serif</vt:lpstr>
      <vt:lpstr>KaiTi</vt:lpstr>
      <vt:lpstr>Arial</vt:lpstr>
      <vt:lpstr>Arial Nova</vt:lpstr>
      <vt:lpstr>Calibri</vt:lpstr>
      <vt:lpstr>Calibri Light</vt:lpstr>
      <vt:lpstr>Cambria Math</vt:lpstr>
      <vt:lpstr>Garamond</vt:lpstr>
      <vt:lpstr>Helvetica Neue</vt:lpstr>
      <vt:lpstr>LM Roman 12</vt:lpstr>
      <vt:lpstr>Symbol</vt:lpstr>
      <vt:lpstr>Times New Roman</vt:lpstr>
      <vt:lpstr>Verdana</vt:lpstr>
      <vt:lpstr>Wingdings</vt:lpstr>
      <vt:lpstr>Office 主题​​</vt:lpstr>
      <vt:lpstr>Equation</vt:lpstr>
      <vt:lpstr>单电子固态量子计算实验</vt:lpstr>
      <vt:lpstr>提纲</vt:lpstr>
      <vt:lpstr>提纲</vt:lpstr>
      <vt:lpstr>经典计算机</vt:lpstr>
      <vt:lpstr>PowerPoint 演示文稿</vt:lpstr>
      <vt:lpstr>PowerPoint 演示文稿</vt:lpstr>
      <vt:lpstr>经典计算机</vt:lpstr>
      <vt:lpstr>经典计算机</vt:lpstr>
      <vt:lpstr>经典计算机</vt:lpstr>
      <vt:lpstr>量子计算机</vt:lpstr>
      <vt:lpstr>量子计算机</vt:lpstr>
      <vt:lpstr>量子计算机 : 量子加速</vt:lpstr>
      <vt:lpstr>量子计算机 : 量子算法</vt:lpstr>
      <vt:lpstr>量子计算机 : 基本单元——量子比特</vt:lpstr>
      <vt:lpstr>量子计算机 : 基本单元——量子比特</vt:lpstr>
      <vt:lpstr>量子计算机 : DiVincenzo判据</vt:lpstr>
      <vt:lpstr>量子计算机 : 物理实现</vt:lpstr>
      <vt:lpstr>提纲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光探测磁共振 : 氮空位中心 </vt:lpstr>
      <vt:lpstr>提纲</vt:lpstr>
      <vt:lpstr>实验装置</vt:lpstr>
      <vt:lpstr>连续激发实验</vt:lpstr>
      <vt:lpstr>连续激发实验</vt:lpstr>
      <vt:lpstr>连续激发实验 : 塞曼效应</vt:lpstr>
      <vt:lpstr>连续激发实验</vt:lpstr>
      <vt:lpstr>量子控制 : 拉比振荡 (Rabi oscillation)</vt:lpstr>
      <vt:lpstr>量子控制 : 拉比振荡 (Rabi oscillation)</vt:lpstr>
      <vt:lpstr>量子控制 : 拉比振荡 (Rabi oscillation)</vt:lpstr>
      <vt:lpstr>量子控制 : 拉比振荡 (Rabi oscillation)</vt:lpstr>
      <vt:lpstr>量子控制 : 拉比振荡 (Rabi oscillation)</vt:lpstr>
      <vt:lpstr>量子控制 : 拉比振荡 (Rabi oscillation)</vt:lpstr>
      <vt:lpstr>量子控制 : 拉比振荡 (Rabi oscillation)</vt:lpstr>
      <vt:lpstr>退相干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退相干 : 自旋回波 (去耦)</vt:lpstr>
      <vt:lpstr>退相干 : T2</vt:lpstr>
      <vt:lpstr>提纲</vt:lpstr>
      <vt:lpstr>PowerPoint 演示文稿</vt:lpstr>
      <vt:lpstr>PowerPoint 演示文稿</vt:lpstr>
      <vt:lpstr>量子控制 : 拉比振荡 (Rabi oscillation)</vt:lpstr>
      <vt:lpstr>PowerPoint 演示文稿</vt:lpstr>
      <vt:lpstr>PowerPoint 演示文稿</vt:lpstr>
      <vt:lpstr>PowerPoint 演示文稿</vt:lpstr>
      <vt:lpstr>NV 中心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单电子固态量子计算实验</dc:title>
  <dc:creator>KongXi</dc:creator>
  <cp:lastModifiedBy>KongXi</cp:lastModifiedBy>
  <cp:revision>192</cp:revision>
  <dcterms:created xsi:type="dcterms:W3CDTF">2019-10-10T17:01:39Z</dcterms:created>
  <dcterms:modified xsi:type="dcterms:W3CDTF">2019-11-08T07:14:25Z</dcterms:modified>
</cp:coreProperties>
</file>